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83" r:id="rId4"/>
    <p:sldId id="260" r:id="rId5"/>
    <p:sldId id="261" r:id="rId6"/>
    <p:sldId id="262" r:id="rId7"/>
    <p:sldId id="266" r:id="rId8"/>
    <p:sldId id="259" r:id="rId9"/>
    <p:sldId id="267" r:id="rId10"/>
    <p:sldId id="272" r:id="rId11"/>
    <p:sldId id="270" r:id="rId12"/>
    <p:sldId id="268" r:id="rId13"/>
    <p:sldId id="256" r:id="rId14"/>
    <p:sldId id="263" r:id="rId15"/>
    <p:sldId id="273" r:id="rId16"/>
    <p:sldId id="274" r:id="rId17"/>
    <p:sldId id="271" r:id="rId18"/>
    <p:sldId id="275" r:id="rId19"/>
    <p:sldId id="276" r:id="rId20"/>
    <p:sldId id="278" r:id="rId21"/>
    <p:sldId id="269" r:id="rId22"/>
    <p:sldId id="279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B274"/>
    <a:srgbClr val="DD8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341"/>
  </p:normalViewPr>
  <p:slideViewPr>
    <p:cSldViewPr snapToGrid="0" snapToObjects="1">
      <p:cViewPr varScale="1">
        <p:scale>
          <a:sx n="114" d="100"/>
          <a:sy n="114" d="100"/>
        </p:scale>
        <p:origin x="47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87DBD-1F6F-CA48-B773-A99843533DC4}" type="datetimeFigureOut">
              <a:rPr lang="en-US" smtClean="0"/>
              <a:pPr/>
              <a:t>5/28/21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56B2C-43DD-A94C-AADA-E6B0933500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9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5b83741e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5b83741e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797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3 mins	</a:t>
            </a:r>
            <a:endParaRPr/>
          </a:p>
        </p:txBody>
      </p:sp>
      <p:sp>
        <p:nvSpPr>
          <p:cNvPr id="387" name="Google Shape;38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1724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a91a4adb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ba91a4adb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User satisfaction and brand value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04" name="Google Shape;404;gba91a4adb1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4730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5b83741e2_0_3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5b83741e2_0_3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887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5c92653dc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5c92653dc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632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5 mins</a:t>
            </a:r>
            <a:endParaRPr/>
          </a:p>
        </p:txBody>
      </p:sp>
      <p:sp>
        <p:nvSpPr>
          <p:cNvPr id="427" name="Google Shape;42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5788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Product Thinking (Design Thinking, Requirement Analysis, 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Multi Skilled (Frontend, Backend, DevOps) 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Fast Decision Making (Agile)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Increasing the Pace (Automation CI/CD)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Startup Mindset (Agile)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Continuous Improvement (Retros)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090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5b83741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5b83741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958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91c16c8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g891c16c8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500" name="Google Shape;500;g891c16c8d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608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b9e3451ae1_2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b9e3451ae1_2_4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Java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Maven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DropWizard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MySQL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Jersey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GitHub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Postman / ARC (Check it)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StarUML / Dia / Lucid Charts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List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Design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Backend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Testing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461" name="Google Shape;461;gb9e3451ae1_2_4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680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541" name="Google Shape;54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350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9e3451ae1_2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b9e3451ae1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0351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 – 5 mins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NFR Dashboard – 3 mins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– 10 mins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1. Show the Responsiveness and Wave tool first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938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- ?</a:t>
            </a:r>
            <a:endParaRPr/>
          </a:p>
        </p:txBody>
      </p:sp>
      <p:sp>
        <p:nvSpPr>
          <p:cNvPr id="557" name="Google Shape;55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0976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b9e3451ae1_2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gb9e3451ae1_2_5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After this show the testimonial video. 1 min</a:t>
            </a:r>
            <a:endParaRPr/>
          </a:p>
        </p:txBody>
      </p:sp>
      <p:sp>
        <p:nvSpPr>
          <p:cNvPr id="568" name="Google Shape;568;gb9e3451ae1_2_5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3881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2509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9e3451ae1_2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gb9e3451ae1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6072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Swati</a:t>
            </a:r>
            <a:endParaRPr/>
          </a:p>
        </p:txBody>
      </p:sp>
      <p:sp>
        <p:nvSpPr>
          <p:cNvPr id="205" name="Google Shape;20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394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9e2bf9c6f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b9e2bf9c6f_0_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b9e2bf9c6f_0_2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0156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343" name="Google Shape;34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416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5b83741e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5b83741e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766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9e2bf9c6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b9e2bf9c6f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</p:txBody>
      </p:sp>
      <p:sp>
        <p:nvSpPr>
          <p:cNvPr id="159" name="Google Shape;159;gb9e2bf9c6f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6091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731A-1FE9-2447-B961-5392290B6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FA5B5-87C0-2049-B480-712390B64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55C9A-067D-8B4D-9061-D647017AD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pPr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C4B76-C583-324A-9E70-74543975E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B5982-C6F9-3742-BB74-B71F0E619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1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7DF58-D272-3948-95B2-646BF9AC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795D6-1A50-4F42-A03C-490D1AA23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30E8F-3FF7-8943-8EF9-49494F69A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pPr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A6789-0EFC-1F41-B67C-46E67466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CE03B-0FD2-F14D-87FD-01C3CB87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66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1DC3A0-058A-9448-8BD1-1D1B744A6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732B4-DA5A-164C-AB73-8E06F843A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6227F-4A9A-4F40-92B4-D092BE7E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pPr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2C017-814F-E946-9865-E9D87EF3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42CD6-0EC1-5C41-8C4C-088A16E8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7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6847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Right">
  <p:cSld name="Half circle image: Image Righ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6281928" y="0"/>
            <a:ext cx="591007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548625" anchor="ctr" anchorCtr="0">
            <a:noAutofit/>
          </a:bodyPr>
          <a:lstStyle>
            <a:lvl1pPr marR="0" lvl="0" algn="ctr" rtl="0">
              <a:lnSpc>
                <a:spcPct val="22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sz="10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5714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85800" y="886969"/>
            <a:ext cx="5221224" cy="11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sz="2267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685800" y="2371746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57142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marL="1219170" lvl="1" indent="-423323" algn="l">
              <a:lnSpc>
                <a:spcPct val="12222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2222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2222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2222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7807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Red">
  <p:cSld name="Seize — Red">
    <p:bg>
      <p:bgPr>
        <a:solidFill>
          <a:schemeClr val="accen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3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5923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Red">
  <p:cSld name="Voice — Red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sz="4267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8163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Image">
  <p:cSld name="Agenda —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4"/>
          <p:cNvSpPr>
            <a:spLocks noGrp="1"/>
          </p:cNvSpPr>
          <p:nvPr>
            <p:ph type="pic" idx="2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731500" anchor="ctr" anchorCtr="0">
            <a:noAutofit/>
          </a:bodyPr>
          <a:lstStyle>
            <a:lvl1pPr marR="0" lvl="0" algn="ctr" rtl="0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7" name="Google Shape;87;p34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469087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469087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marL="1828800" lvl="3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marL="2286000" lvl="4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3585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sz="2267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3034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Blue">
  <p:cSld name="Seize — Blue">
    <p:bg>
      <p:bgPr>
        <a:solidFill>
          <a:schemeClr val="accent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ctrTitle"/>
          </p:nvPr>
        </p:nvSpPr>
        <p:spPr>
          <a:xfrm>
            <a:off x="1346610" y="2759429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sz="3467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8837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2A8A6-6475-4248-9098-494F4714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70680-A2A7-8C4B-A7D6-3D87262CD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27464-4EB9-694F-883D-F17C03B04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pPr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36E0A-E3F6-7948-A3D2-53001474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BF9CD-987D-C049-990C-27E5125C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7CA1-A1A1-864C-BA06-1D717DE81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47079-4CA4-984C-A1C0-653A695B6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98C5A-138A-684A-8E5A-8D665493F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pPr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11469-A7FD-DC4D-B478-AC6F3DE44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7A5A2-508A-374E-9178-FF4ED84A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9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FBDC4-7CDF-9F44-AC24-7938A8F99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9746F-5486-D949-A7D4-89AD10C2C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C81C4-A775-3A40-83DD-06300FD2E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BF3F1-52BF-9E4C-B0CB-A4399BF12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pPr/>
              <a:t>5/28/21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521C3-73C4-8B4A-B64D-A7D5A343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F1E62-70B0-9D4C-986B-D741668AC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78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030C-0D6B-8D49-83C4-F40DC51E9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1DD14-5D8B-474F-BB2E-654A7CC2C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AB6FC-412A-C948-B757-C2FDF48EF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D2038D-790E-454D-A21E-A455D22A5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445C46-9A6C-1940-B97D-297A7EF73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059A5B-4D99-6F49-BA1B-DB3BFCE69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pPr/>
              <a:t>5/28/21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97AA8-A083-AC4A-ABD6-B806AFB8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7D784D-6D70-044A-90F2-63594127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F121-D929-8047-9A6A-41A9673B2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797AFE-AC3F-8F41-883A-7C389653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pPr/>
              <a:t>5/28/21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87B2B-6986-594D-B227-105DB700D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1129D-391B-CD47-9F30-69EA65DF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89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5CE02-6EBA-4048-A6EC-6FBB760E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pPr/>
              <a:t>5/28/21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347C86-074C-DC49-A09F-04E07D8D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B9719-101D-7D4D-A271-FFF1BA8A8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74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BCF6-FDA3-EC41-9566-2AB6C864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8E4D1-92E7-0949-A49C-F9CB49E53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58554-D28B-0D4D-9CD8-03FA39B5D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75DFB-E7A2-DC41-9DE1-572C0D2E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pPr/>
              <a:t>5/28/21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B6609-869B-1941-B320-770BFF72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31CF0-FD42-8C48-9E2D-4BEED7AD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49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69DF-A0DA-C840-ADDF-7045C887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4657D2-67F0-D447-B97A-FCB7537E5B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371BF1-8600-AC4D-B628-F1AC289E1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1EB0F-F8B4-6A48-8F58-BF8944E7D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pPr/>
              <a:t>5/28/21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EED5D-61A4-F949-9D34-9AA40A7EB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7CADC-A333-0240-8606-032DDFD2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5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1698D4-EBAA-1949-9828-BB92F8B5C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05FF9-DF55-D948-A23B-14CA7985B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628DF-1F74-0945-92E6-09F351A77B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9A41E-94D7-3F48-8964-EF97D918CF07}" type="datetimeFigureOut">
              <a:rPr lang="en-US" smtClean="0"/>
              <a:pPr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518A6-6618-BC45-BD88-75B48D1AC2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00062-08A2-8A47-9E8B-F2593045D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4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image" Target="../media/image21.pn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8"/>
          <p:cNvPicPr preferRelativeResize="0"/>
          <p:nvPr/>
        </p:nvPicPr>
        <p:blipFill rotWithShape="1">
          <a:blip r:embed="rId3">
            <a:alphaModFix/>
          </a:blip>
          <a:srcRect b="86038"/>
          <a:stretch/>
        </p:blipFill>
        <p:spPr>
          <a:xfrm>
            <a:off x="0" y="736468"/>
            <a:ext cx="12192000" cy="622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8"/>
          <p:cNvPicPr preferRelativeResize="0"/>
          <p:nvPr/>
        </p:nvPicPr>
        <p:blipFill rotWithShape="1">
          <a:blip r:embed="rId3">
            <a:alphaModFix/>
          </a:blip>
          <a:srcRect b="86038"/>
          <a:stretch/>
        </p:blipFill>
        <p:spPr>
          <a:xfrm>
            <a:off x="0" y="0"/>
            <a:ext cx="12192000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8"/>
          <p:cNvSpPr txBox="1"/>
          <p:nvPr/>
        </p:nvSpPr>
        <p:spPr>
          <a:xfrm>
            <a:off x="324267" y="53401"/>
            <a:ext cx="6939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667" b="1">
              <a:solidFill>
                <a:srgbClr val="FFFFFF"/>
              </a:solidFill>
            </a:endParaRPr>
          </a:p>
        </p:txBody>
      </p:sp>
      <p:pic>
        <p:nvPicPr>
          <p:cNvPr id="111" name="Google Shape;1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993900"/>
            <a:ext cx="7620000" cy="287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6014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3"/>
          <p:cNvSpPr txBox="1">
            <a:spLocks noGrp="1"/>
          </p:cNvSpPr>
          <p:nvPr>
            <p:ph type="ctrTitle"/>
          </p:nvPr>
        </p:nvSpPr>
        <p:spPr>
          <a:xfrm>
            <a:off x="1129553" y="2732757"/>
            <a:ext cx="3863361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Project Goals</a:t>
            </a:r>
            <a:endParaRPr/>
          </a:p>
        </p:txBody>
      </p:sp>
      <p:sp>
        <p:nvSpPr>
          <p:cNvPr id="390" name="Google Shape;390;p1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pic>
        <p:nvPicPr>
          <p:cNvPr id="391" name="Google Shape;391;p1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805" r="8804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  <p:pic>
        <p:nvPicPr>
          <p:cNvPr id="5" name="Google Shape;135;p30">
            <a:extLst>
              <a:ext uri="{FF2B5EF4-FFF2-40B4-BE49-F238E27FC236}">
                <a16:creationId xmlns:a16="http://schemas.microsoft.com/office/drawing/2014/main" id="{1826B057-2AE6-AC45-A7DF-38264A9E103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51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3"/>
          <p:cNvSpPr txBox="1">
            <a:spLocks noGrp="1"/>
          </p:cNvSpPr>
          <p:nvPr>
            <p:ph type="title"/>
          </p:nvPr>
        </p:nvSpPr>
        <p:spPr>
          <a:xfrm>
            <a:off x="685800" y="453048"/>
            <a:ext cx="10817200" cy="750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>
              <a:buSzPts val="2400"/>
            </a:pPr>
            <a:r>
              <a:rPr lang="en" sz="3867" b="1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Problem Statement</a:t>
            </a:r>
            <a:endParaRPr sz="3867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grpSp>
        <p:nvGrpSpPr>
          <p:cNvPr id="407" name="Google Shape;407;p63"/>
          <p:cNvGrpSpPr/>
          <p:nvPr/>
        </p:nvGrpSpPr>
        <p:grpSpPr>
          <a:xfrm>
            <a:off x="7405980" y="1451943"/>
            <a:ext cx="1738033" cy="1741759"/>
            <a:chOff x="403166" y="1435608"/>
            <a:chExt cx="2456700" cy="2596024"/>
          </a:xfrm>
        </p:grpSpPr>
        <p:sp>
          <p:nvSpPr>
            <p:cNvPr id="408" name="Google Shape;408;p63"/>
            <p:cNvSpPr/>
            <p:nvPr/>
          </p:nvSpPr>
          <p:spPr>
            <a:xfrm>
              <a:off x="403166" y="1539832"/>
              <a:ext cx="2456700" cy="24918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409" name="Google Shape;409;p63"/>
            <p:cNvPicPr preferRelativeResize="0"/>
            <p:nvPr/>
          </p:nvPicPr>
          <p:blipFill rotWithShape="1">
            <a:blip r:embed="rId3">
              <a:alphaModFix/>
            </a:blip>
            <a:srcRect l="24437" t="15289" r="26022" b="16268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63"/>
            <p:cNvSpPr/>
            <p:nvPr/>
          </p:nvSpPr>
          <p:spPr>
            <a:xfrm>
              <a:off x="573783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1" name="Google Shape;411;p63"/>
            <p:cNvSpPr txBox="1"/>
            <p:nvPr/>
          </p:nvSpPr>
          <p:spPr>
            <a:xfrm>
              <a:off x="726842" y="1514247"/>
              <a:ext cx="3792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en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p63"/>
          <p:cNvSpPr txBox="1"/>
          <p:nvPr/>
        </p:nvSpPr>
        <p:spPr>
          <a:xfrm>
            <a:off x="7175656" y="3574769"/>
            <a:ext cx="2550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3"/>
          <p:cNvSpPr txBox="1"/>
          <p:nvPr/>
        </p:nvSpPr>
        <p:spPr>
          <a:xfrm>
            <a:off x="9592885" y="3570972"/>
            <a:ext cx="2550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" name="Google Shape;414;p63"/>
          <p:cNvGrpSpPr/>
          <p:nvPr/>
        </p:nvGrpSpPr>
        <p:grpSpPr>
          <a:xfrm>
            <a:off x="10199333" y="1419810"/>
            <a:ext cx="1690865" cy="1769749"/>
            <a:chOff x="3363489" y="1435608"/>
            <a:chExt cx="2456700" cy="2592406"/>
          </a:xfrm>
        </p:grpSpPr>
        <p:pic>
          <p:nvPicPr>
            <p:cNvPr id="415" name="Google Shape;415;p6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63"/>
            <p:cNvSpPr/>
            <p:nvPr/>
          </p:nvSpPr>
          <p:spPr>
            <a:xfrm>
              <a:off x="3363489" y="1575814"/>
              <a:ext cx="2456700" cy="24522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7" name="Google Shape;417;p63"/>
            <p:cNvSpPr/>
            <p:nvPr/>
          </p:nvSpPr>
          <p:spPr>
            <a:xfrm>
              <a:off x="3560165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8" name="Google Shape;418;p63"/>
            <p:cNvSpPr txBox="1"/>
            <p:nvPr/>
          </p:nvSpPr>
          <p:spPr>
            <a:xfrm>
              <a:off x="3676543" y="1515148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en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63"/>
          <p:cNvSpPr txBox="1"/>
          <p:nvPr/>
        </p:nvSpPr>
        <p:spPr>
          <a:xfrm>
            <a:off x="7175656" y="6147843"/>
            <a:ext cx="2550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3"/>
          <p:cNvSpPr txBox="1"/>
          <p:nvPr/>
        </p:nvSpPr>
        <p:spPr>
          <a:xfrm>
            <a:off x="9575255" y="6183764"/>
            <a:ext cx="2550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63"/>
          <p:cNvGrpSpPr/>
          <p:nvPr/>
        </p:nvGrpSpPr>
        <p:grpSpPr>
          <a:xfrm>
            <a:off x="7405893" y="4187316"/>
            <a:ext cx="2072472" cy="1996160"/>
            <a:chOff x="6338184" y="1435608"/>
            <a:chExt cx="2456700" cy="2596011"/>
          </a:xfrm>
        </p:grpSpPr>
        <p:sp>
          <p:nvSpPr>
            <p:cNvPr id="422" name="Google Shape;422;p63"/>
            <p:cNvSpPr/>
            <p:nvPr/>
          </p:nvSpPr>
          <p:spPr>
            <a:xfrm>
              <a:off x="6338184" y="1579419"/>
              <a:ext cx="2456700" cy="24522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3" name="Google Shape;423;p63"/>
            <p:cNvSpPr/>
            <p:nvPr/>
          </p:nvSpPr>
          <p:spPr>
            <a:xfrm>
              <a:off x="6584024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4" name="Google Shape;424;p63"/>
            <p:cNvSpPr txBox="1"/>
            <p:nvPr/>
          </p:nvSpPr>
          <p:spPr>
            <a:xfrm>
              <a:off x="6700402" y="1579419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en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5" name="Google Shape;425;p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20088" y="1979529"/>
              <a:ext cx="1113645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6" name="Google Shape;426;p63"/>
          <p:cNvGrpSpPr/>
          <p:nvPr/>
        </p:nvGrpSpPr>
        <p:grpSpPr>
          <a:xfrm>
            <a:off x="10234560" y="4288683"/>
            <a:ext cx="1655488" cy="1725451"/>
            <a:chOff x="9314007" y="1435608"/>
            <a:chExt cx="2456700" cy="2604323"/>
          </a:xfrm>
        </p:grpSpPr>
        <p:grpSp>
          <p:nvGrpSpPr>
            <p:cNvPr id="427" name="Google Shape;427;p63"/>
            <p:cNvGrpSpPr/>
            <p:nvPr/>
          </p:nvGrpSpPr>
          <p:grpSpPr>
            <a:xfrm>
              <a:off x="9314007" y="1435608"/>
              <a:ext cx="2456700" cy="2604323"/>
              <a:chOff x="9314007" y="1435608"/>
              <a:chExt cx="2456700" cy="2604323"/>
            </a:xfrm>
          </p:grpSpPr>
          <p:sp>
            <p:nvSpPr>
              <p:cNvPr id="428" name="Google Shape;428;p63"/>
              <p:cNvSpPr/>
              <p:nvPr/>
            </p:nvSpPr>
            <p:spPr>
              <a:xfrm>
                <a:off x="9314007" y="1587731"/>
                <a:ext cx="2456700" cy="2452200"/>
              </a:xfrm>
              <a:prstGeom prst="ellipse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</a:pPr>
                <a:endParaRPr sz="1867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429" name="Google Shape;429;p6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0" name="Google Shape;430;p63"/>
              <p:cNvSpPr/>
              <p:nvPr/>
            </p:nvSpPr>
            <p:spPr>
              <a:xfrm>
                <a:off x="9380505" y="1435608"/>
                <a:ext cx="694200" cy="73140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</a:pPr>
                <a:endParaRPr sz="1867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431" name="Google Shape;431;p63"/>
            <p:cNvSpPr txBox="1"/>
            <p:nvPr/>
          </p:nvSpPr>
          <p:spPr>
            <a:xfrm>
              <a:off x="9496883" y="1555976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en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2" name="Google Shape;432;p63"/>
          <p:cNvSpPr txBox="1"/>
          <p:nvPr/>
        </p:nvSpPr>
        <p:spPr>
          <a:xfrm>
            <a:off x="458000" y="1524271"/>
            <a:ext cx="6741600" cy="4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" sz="2667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To develop a POS application and REST API for </a:t>
            </a:r>
            <a:r>
              <a:rPr lang="en" sz="2667" b="1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Course Registration System</a:t>
            </a:r>
            <a:r>
              <a:rPr lang="en" sz="2667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using JAVA where the Student can perform registration operations, Professors can view courses, grade enrolled students and the Admin can manage users and their activities.</a:t>
            </a:r>
            <a:endParaRPr sz="2667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>
              <a:buClr>
                <a:srgbClr val="000000"/>
              </a:buClr>
              <a:buSzPts val="2000"/>
            </a:pPr>
            <a:endParaRPr sz="2667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>
              <a:buClr>
                <a:srgbClr val="000000"/>
              </a:buClr>
              <a:buSzPts val="2000"/>
            </a:pPr>
            <a:endParaRPr sz="2667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9" name="Google Shape;135;p30">
            <a:extLst>
              <a:ext uri="{FF2B5EF4-FFF2-40B4-BE49-F238E27FC236}">
                <a16:creationId xmlns:a16="http://schemas.microsoft.com/office/drawing/2014/main" id="{14959DC9-B54C-0E4E-B54E-6F5B4D46620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6346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 rotWithShape="1">
          <a:blip r:embed="rId3">
            <a:alphaModFix/>
          </a:blip>
          <a:srcRect b="86038"/>
          <a:stretch/>
        </p:blipFill>
        <p:spPr>
          <a:xfrm>
            <a:off x="0" y="6091833"/>
            <a:ext cx="12192000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 rotWithShape="1">
          <a:blip r:embed="rId3">
            <a:alphaModFix/>
          </a:blip>
          <a:srcRect b="86038"/>
          <a:stretch/>
        </p:blipFill>
        <p:spPr>
          <a:xfrm>
            <a:off x="0" y="1"/>
            <a:ext cx="12192000" cy="630676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 txBox="1"/>
          <p:nvPr/>
        </p:nvSpPr>
        <p:spPr>
          <a:xfrm>
            <a:off x="2626400" y="2388873"/>
            <a:ext cx="6939200" cy="192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5467" dirty="0">
                <a:solidFill>
                  <a:srgbClr val="FFFFFF"/>
                </a:solidFill>
              </a:rPr>
              <a:t>Brief Overview of the Problem Statement</a:t>
            </a:r>
            <a:endParaRPr sz="5467" dirty="0">
              <a:solidFill>
                <a:srgbClr val="FFFFFF"/>
              </a:solidFill>
            </a:endParaRPr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003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7;p34">
            <a:extLst>
              <a:ext uri="{FF2B5EF4-FFF2-40B4-BE49-F238E27FC236}">
                <a16:creationId xmlns:a16="http://schemas.microsoft.com/office/drawing/2014/main" id="{1FB06546-05D4-0943-BE47-787B5B05D820}"/>
              </a:ext>
            </a:extLst>
          </p:cNvPr>
          <p:cNvSpPr/>
          <p:nvPr/>
        </p:nvSpPr>
        <p:spPr>
          <a:xfrm>
            <a:off x="3710012" y="540698"/>
            <a:ext cx="4321600" cy="700400"/>
          </a:xfrm>
          <a:prstGeom prst="roundRect">
            <a:avLst>
              <a:gd name="adj" fmla="val 16667"/>
            </a:avLst>
          </a:prstGeom>
          <a:solidFill>
            <a:srgbClr val="840D35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Course Management System </a:t>
            </a:r>
            <a:br>
              <a:rPr lang="en" sz="17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7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(CRS)</a:t>
            </a:r>
            <a:endParaRPr sz="1733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200;p34">
            <a:extLst>
              <a:ext uri="{FF2B5EF4-FFF2-40B4-BE49-F238E27FC236}">
                <a16:creationId xmlns:a16="http://schemas.microsoft.com/office/drawing/2014/main" id="{81C4133C-E48D-3343-8443-CC82A32815E8}"/>
              </a:ext>
            </a:extLst>
          </p:cNvPr>
          <p:cNvSpPr/>
          <p:nvPr/>
        </p:nvSpPr>
        <p:spPr>
          <a:xfrm>
            <a:off x="544254" y="2223325"/>
            <a:ext cx="2694000" cy="700400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Student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201;p34">
            <a:extLst>
              <a:ext uri="{FF2B5EF4-FFF2-40B4-BE49-F238E27FC236}">
                <a16:creationId xmlns:a16="http://schemas.microsoft.com/office/drawing/2014/main" id="{F29E352A-9ACA-5040-98F0-839481BC0B82}"/>
              </a:ext>
            </a:extLst>
          </p:cNvPr>
          <p:cNvSpPr/>
          <p:nvPr/>
        </p:nvSpPr>
        <p:spPr>
          <a:xfrm>
            <a:off x="4523812" y="2223325"/>
            <a:ext cx="2694000" cy="700400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Admin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98;p34">
            <a:extLst>
              <a:ext uri="{FF2B5EF4-FFF2-40B4-BE49-F238E27FC236}">
                <a16:creationId xmlns:a16="http://schemas.microsoft.com/office/drawing/2014/main" id="{685B3D35-6A49-B04A-8FF8-972805881BF9}"/>
              </a:ext>
            </a:extLst>
          </p:cNvPr>
          <p:cNvSpPr/>
          <p:nvPr/>
        </p:nvSpPr>
        <p:spPr>
          <a:xfrm>
            <a:off x="8742323" y="2223325"/>
            <a:ext cx="2694000" cy="700400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Professor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" name="Google Shape;199;p34">
            <a:extLst>
              <a:ext uri="{FF2B5EF4-FFF2-40B4-BE49-F238E27FC236}">
                <a16:creationId xmlns:a16="http://schemas.microsoft.com/office/drawing/2014/main" id="{55C9C37F-3733-DD42-B886-F7C5D6C0E1A2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5379700" y="1732211"/>
            <a:ext cx="982227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199;p34">
            <a:extLst>
              <a:ext uri="{FF2B5EF4-FFF2-40B4-BE49-F238E27FC236}">
                <a16:creationId xmlns:a16="http://schemas.microsoft.com/office/drawing/2014/main" id="{9E3CD7D0-FEB7-4344-AC0E-AA0E993DB5ED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891254" y="890898"/>
            <a:ext cx="1818758" cy="1332428"/>
          </a:xfrm>
          <a:prstGeom prst="bentConnector3">
            <a:avLst>
              <a:gd name="adj1" fmla="val 302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99;p34">
            <a:extLst>
              <a:ext uri="{FF2B5EF4-FFF2-40B4-BE49-F238E27FC236}">
                <a16:creationId xmlns:a16="http://schemas.microsoft.com/office/drawing/2014/main" id="{561B7766-E14E-F241-88CF-76C5DD20AE51}"/>
              </a:ext>
            </a:extLst>
          </p:cNvPr>
          <p:cNvCxnSpPr>
            <a:cxnSpLocks/>
            <a:stCxn id="7" idx="0"/>
            <a:endCxn id="4" idx="3"/>
          </p:cNvCxnSpPr>
          <p:nvPr/>
        </p:nvCxnSpPr>
        <p:spPr>
          <a:xfrm rot="16200000" flipV="1">
            <a:off x="8394255" y="528256"/>
            <a:ext cx="1332427" cy="2057711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3;p34">
            <a:extLst>
              <a:ext uri="{FF2B5EF4-FFF2-40B4-BE49-F238E27FC236}">
                <a16:creationId xmlns:a16="http://schemas.microsoft.com/office/drawing/2014/main" id="{7205EC75-CEDA-5741-86EF-A86B238236C2}"/>
              </a:ext>
            </a:extLst>
          </p:cNvPr>
          <p:cNvSpPr txBox="1"/>
          <p:nvPr/>
        </p:nvSpPr>
        <p:spPr>
          <a:xfrm>
            <a:off x="310454" y="3240388"/>
            <a:ext cx="3161600" cy="26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Register Courses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Add/Drop Course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Register </a:t>
            </a:r>
            <a:r>
              <a:rPr lang="en-IN" sz="1733" dirty="0">
                <a:solidFill>
                  <a:schemeClr val="dk1"/>
                </a:solidFill>
              </a:rPr>
              <a:t>themselves</a:t>
            </a: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-IN" sz="1733" dirty="0">
                <a:solidFill>
                  <a:schemeClr val="dk1"/>
                </a:solidFill>
              </a:rPr>
              <a:t>View Registered Courses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-US" sz="1733" dirty="0">
                <a:solidFill>
                  <a:schemeClr val="dk1"/>
                </a:solidFill>
              </a:rPr>
              <a:t>Pay Fee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View Course Catalog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View </a:t>
            </a:r>
            <a:r>
              <a:rPr lang="en-US" sz="1733" dirty="0">
                <a:solidFill>
                  <a:schemeClr val="dk1"/>
                </a:solidFill>
              </a:rPr>
              <a:t>Report Card</a:t>
            </a:r>
            <a:endParaRPr sz="1733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733" dirty="0">
              <a:solidFill>
                <a:schemeClr val="dk1"/>
              </a:solidFill>
            </a:endParaRPr>
          </a:p>
        </p:txBody>
      </p:sp>
      <p:sp>
        <p:nvSpPr>
          <p:cNvPr id="21" name="Google Shape;204;p34">
            <a:extLst>
              <a:ext uri="{FF2B5EF4-FFF2-40B4-BE49-F238E27FC236}">
                <a16:creationId xmlns:a16="http://schemas.microsoft.com/office/drawing/2014/main" id="{179879D3-95DB-EE46-AFEE-0EF45CADD9DF}"/>
              </a:ext>
            </a:extLst>
          </p:cNvPr>
          <p:cNvSpPr txBox="1"/>
          <p:nvPr/>
        </p:nvSpPr>
        <p:spPr>
          <a:xfrm>
            <a:off x="4051347" y="3205553"/>
            <a:ext cx="3638929" cy="2392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-IN" sz="1733" dirty="0">
                <a:solidFill>
                  <a:schemeClr val="dk1"/>
                </a:solidFill>
              </a:rPr>
              <a:t>Add Professor</a:t>
            </a: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-IN" sz="1733" dirty="0">
                <a:solidFill>
                  <a:schemeClr val="dk1"/>
                </a:solidFill>
              </a:rPr>
              <a:t>Assign Course to Professor</a:t>
            </a: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Approve Student Registration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Add/Delete Courses</a:t>
            </a: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View Pending Admissions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Update Catalog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Generate Report Card</a:t>
            </a:r>
            <a:endParaRPr sz="2400" dirty="0"/>
          </a:p>
        </p:txBody>
      </p:sp>
      <p:sp>
        <p:nvSpPr>
          <p:cNvPr id="23" name="Google Shape;205;p34">
            <a:extLst>
              <a:ext uri="{FF2B5EF4-FFF2-40B4-BE49-F238E27FC236}">
                <a16:creationId xmlns:a16="http://schemas.microsoft.com/office/drawing/2014/main" id="{0AD8DACB-4180-DA49-A591-495C36220499}"/>
              </a:ext>
            </a:extLst>
          </p:cNvPr>
          <p:cNvSpPr txBox="1"/>
          <p:nvPr/>
        </p:nvSpPr>
        <p:spPr>
          <a:xfrm>
            <a:off x="8426954" y="3205553"/>
            <a:ext cx="3145200" cy="177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Grade Students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View Courses to Teach</a:t>
            </a: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View Registered Students</a:t>
            </a: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View Professor Details</a:t>
            </a: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View Professor Courses</a:t>
            </a:r>
            <a:endParaRPr sz="2400" dirty="0"/>
          </a:p>
        </p:txBody>
      </p:sp>
      <p:pic>
        <p:nvPicPr>
          <p:cNvPr id="24" name="Google Shape;195;p34">
            <a:extLst>
              <a:ext uri="{FF2B5EF4-FFF2-40B4-BE49-F238E27FC236}">
                <a16:creationId xmlns:a16="http://schemas.microsoft.com/office/drawing/2014/main" id="{D03D242C-ECD9-1A45-B414-972B3DBE752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118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b="86038"/>
          <a:stretch/>
        </p:blipFill>
        <p:spPr>
          <a:xfrm>
            <a:off x="0" y="-48859"/>
            <a:ext cx="12192000" cy="6306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 rotWithShape="1">
          <a:blip r:embed="rId3">
            <a:alphaModFix/>
          </a:blip>
          <a:srcRect b="86038"/>
          <a:stretch/>
        </p:blipFill>
        <p:spPr>
          <a:xfrm>
            <a:off x="0" y="6091833"/>
            <a:ext cx="12192000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/>
          <p:nvPr/>
        </p:nvSpPr>
        <p:spPr>
          <a:xfrm>
            <a:off x="9813279" y="1831219"/>
            <a:ext cx="1159521" cy="1522399"/>
          </a:xfrm>
          <a:prstGeom prst="flowChartMagneticDisk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i="1" dirty="0"/>
              <a:t>MySQL</a:t>
            </a:r>
            <a:endParaRPr sz="2400" i="1" dirty="0"/>
          </a:p>
          <a:p>
            <a:pPr algn="ctr"/>
            <a:r>
              <a:rPr lang="en" sz="2400" i="1" dirty="0"/>
              <a:t>  DB</a:t>
            </a:r>
            <a:endParaRPr sz="2400" i="1" dirty="0"/>
          </a:p>
        </p:txBody>
      </p:sp>
      <p:sp>
        <p:nvSpPr>
          <p:cNvPr id="217" name="Google Shape;217;p35"/>
          <p:cNvSpPr txBox="1"/>
          <p:nvPr/>
        </p:nvSpPr>
        <p:spPr>
          <a:xfrm>
            <a:off x="3821997" y="4077077"/>
            <a:ext cx="571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i="1" dirty="0"/>
              <a:t>UI</a:t>
            </a:r>
            <a:endParaRPr sz="2400" i="1" dirty="0"/>
          </a:p>
        </p:txBody>
      </p:sp>
      <p:sp>
        <p:nvSpPr>
          <p:cNvPr id="218" name="Google Shape;218;p35"/>
          <p:cNvSpPr txBox="1"/>
          <p:nvPr/>
        </p:nvSpPr>
        <p:spPr>
          <a:xfrm>
            <a:off x="4985614" y="4067484"/>
            <a:ext cx="245881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i="1" dirty="0"/>
              <a:t>Business Layer</a:t>
            </a:r>
            <a:endParaRPr sz="2400" i="1" dirty="0"/>
          </a:p>
        </p:txBody>
      </p:sp>
      <p:sp>
        <p:nvSpPr>
          <p:cNvPr id="219" name="Google Shape;219;p35"/>
          <p:cNvSpPr txBox="1"/>
          <p:nvPr/>
        </p:nvSpPr>
        <p:spPr>
          <a:xfrm>
            <a:off x="7103231" y="4067485"/>
            <a:ext cx="240753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i="1" dirty="0"/>
              <a:t>Database Access</a:t>
            </a:r>
            <a:endParaRPr sz="2400" i="1" dirty="0"/>
          </a:p>
        </p:txBody>
      </p:sp>
      <p:sp>
        <p:nvSpPr>
          <p:cNvPr id="220" name="Google Shape;220;p35"/>
          <p:cNvSpPr txBox="1"/>
          <p:nvPr/>
        </p:nvSpPr>
        <p:spPr>
          <a:xfrm>
            <a:off x="3350588" y="4507692"/>
            <a:ext cx="1414877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i="1" dirty="0"/>
              <a:t>(Client Package)</a:t>
            </a:r>
            <a:endParaRPr sz="2400" i="1" dirty="0"/>
          </a:p>
        </p:txBody>
      </p:sp>
      <p:sp>
        <p:nvSpPr>
          <p:cNvPr id="221" name="Google Shape;221;p35"/>
          <p:cNvSpPr txBox="1"/>
          <p:nvPr/>
        </p:nvSpPr>
        <p:spPr>
          <a:xfrm>
            <a:off x="5339606" y="4529134"/>
            <a:ext cx="1407374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i="1" dirty="0"/>
              <a:t>(Service Package)</a:t>
            </a:r>
            <a:endParaRPr sz="2400" i="1" dirty="0"/>
          </a:p>
        </p:txBody>
      </p:sp>
      <p:sp>
        <p:nvSpPr>
          <p:cNvPr id="222" name="Google Shape;222;p35"/>
          <p:cNvSpPr txBox="1"/>
          <p:nvPr/>
        </p:nvSpPr>
        <p:spPr>
          <a:xfrm>
            <a:off x="7366608" y="4478170"/>
            <a:ext cx="1521567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i="1"/>
              <a:t>(DAO </a:t>
            </a:r>
            <a:r>
              <a:rPr lang="en" sz="2400" i="1" dirty="0"/>
              <a:t>Package)</a:t>
            </a:r>
            <a:endParaRPr sz="2400" i="1" dirty="0"/>
          </a:p>
        </p:txBody>
      </p:sp>
      <p:sp>
        <p:nvSpPr>
          <p:cNvPr id="223" name="Google Shape;223;p35"/>
          <p:cNvSpPr/>
          <p:nvPr/>
        </p:nvSpPr>
        <p:spPr>
          <a:xfrm>
            <a:off x="3894070" y="1080417"/>
            <a:ext cx="337697" cy="29716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4" name="Google Shape;224;p35"/>
          <p:cNvSpPr/>
          <p:nvPr/>
        </p:nvSpPr>
        <p:spPr>
          <a:xfrm>
            <a:off x="5894224" y="1117600"/>
            <a:ext cx="285864" cy="2971584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5" name="Google Shape;225;p35"/>
          <p:cNvSpPr/>
          <p:nvPr/>
        </p:nvSpPr>
        <p:spPr>
          <a:xfrm>
            <a:off x="7958403" y="1102319"/>
            <a:ext cx="337979" cy="2971584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5"/>
          <p:cNvSpPr/>
          <p:nvPr/>
        </p:nvSpPr>
        <p:spPr>
          <a:xfrm rot="10800000" flipH="1">
            <a:off x="4478808" y="2343738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" name="Google Shape;227;p35"/>
          <p:cNvSpPr/>
          <p:nvPr/>
        </p:nvSpPr>
        <p:spPr>
          <a:xfrm rot="10800000" flipH="1">
            <a:off x="1879386" y="2363862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8" name="Google Shape;228;p35"/>
          <p:cNvSpPr/>
          <p:nvPr/>
        </p:nvSpPr>
        <p:spPr>
          <a:xfrm rot="10800000" flipH="1">
            <a:off x="6519716" y="2363862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" name="Google Shape;229;p35"/>
          <p:cNvSpPr/>
          <p:nvPr/>
        </p:nvSpPr>
        <p:spPr>
          <a:xfrm rot="10800000" flipH="1">
            <a:off x="8491530" y="2343738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0" name="Google Shape;230;p35"/>
          <p:cNvSpPr/>
          <p:nvPr/>
        </p:nvSpPr>
        <p:spPr>
          <a:xfrm rot="10800000">
            <a:off x="1870173" y="2796793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" name="Google Shape;231;p35"/>
          <p:cNvSpPr/>
          <p:nvPr/>
        </p:nvSpPr>
        <p:spPr>
          <a:xfrm rot="10800000">
            <a:off x="4478808" y="2794066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32" name="Google Shape;232;p35"/>
          <p:cNvSpPr/>
          <p:nvPr/>
        </p:nvSpPr>
        <p:spPr>
          <a:xfrm rot="10800000">
            <a:off x="6519716" y="2813594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3" name="Google Shape;233;p35"/>
          <p:cNvSpPr/>
          <p:nvPr/>
        </p:nvSpPr>
        <p:spPr>
          <a:xfrm rot="10800000">
            <a:off x="8471017" y="2793225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6" name="Google Shape;536;p72">
            <a:extLst>
              <a:ext uri="{FF2B5EF4-FFF2-40B4-BE49-F238E27FC236}">
                <a16:creationId xmlns:a16="http://schemas.microsoft.com/office/drawing/2014/main" id="{CDE67E26-7DA0-194D-9376-D7D783FEDCC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305" t="12929"/>
          <a:stretch/>
        </p:blipFill>
        <p:spPr>
          <a:xfrm>
            <a:off x="9756397" y="3445117"/>
            <a:ext cx="1273284" cy="73209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531;p72">
            <a:extLst>
              <a:ext uri="{FF2B5EF4-FFF2-40B4-BE49-F238E27FC236}">
                <a16:creationId xmlns:a16="http://schemas.microsoft.com/office/drawing/2014/main" id="{16473428-7E41-364C-A17F-913B527BFDB4}"/>
              </a:ext>
            </a:extLst>
          </p:cNvPr>
          <p:cNvSpPr txBox="1"/>
          <p:nvPr/>
        </p:nvSpPr>
        <p:spPr>
          <a:xfrm>
            <a:off x="1777821" y="2029372"/>
            <a:ext cx="13464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 dirty="0">
                <a:latin typeface="Poppins"/>
                <a:ea typeface="Poppins"/>
                <a:cs typeface="Poppins"/>
                <a:sym typeface="Poppins"/>
              </a:rPr>
              <a:t>HTTP Request</a:t>
            </a:r>
            <a:endParaRPr sz="933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" name="Google Shape;544;p72">
            <a:extLst>
              <a:ext uri="{FF2B5EF4-FFF2-40B4-BE49-F238E27FC236}">
                <a16:creationId xmlns:a16="http://schemas.microsoft.com/office/drawing/2014/main" id="{6B65FC08-2FF0-A34A-8C2B-815B87A8E087}"/>
              </a:ext>
            </a:extLst>
          </p:cNvPr>
          <p:cNvSpPr txBox="1"/>
          <p:nvPr/>
        </p:nvSpPr>
        <p:spPr>
          <a:xfrm>
            <a:off x="1767664" y="2893149"/>
            <a:ext cx="14120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 dirty="0">
                <a:latin typeface="Poppins"/>
                <a:ea typeface="Poppins"/>
                <a:cs typeface="Poppins"/>
                <a:sym typeface="Poppins"/>
              </a:rPr>
              <a:t>HTTP Response</a:t>
            </a:r>
            <a:endParaRPr sz="933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" name="Google Shape;529;p72">
            <a:extLst>
              <a:ext uri="{FF2B5EF4-FFF2-40B4-BE49-F238E27FC236}">
                <a16:creationId xmlns:a16="http://schemas.microsoft.com/office/drawing/2014/main" id="{EB1EB7DE-FE4D-BC45-B39E-7CA60996A7E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199" y="2015215"/>
            <a:ext cx="892471" cy="5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532;p72">
            <a:extLst>
              <a:ext uri="{FF2B5EF4-FFF2-40B4-BE49-F238E27FC236}">
                <a16:creationId xmlns:a16="http://schemas.microsoft.com/office/drawing/2014/main" id="{9506E15B-36C1-DF46-8C9E-BB1B2413E76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313" y="2622650"/>
            <a:ext cx="778635" cy="540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528;p72">
            <a:extLst>
              <a:ext uri="{FF2B5EF4-FFF2-40B4-BE49-F238E27FC236}">
                <a16:creationId xmlns:a16="http://schemas.microsoft.com/office/drawing/2014/main" id="{4D06E486-06D5-7543-B4F1-DCC29E5444CE}"/>
              </a:ext>
            </a:extLst>
          </p:cNvPr>
          <p:cNvSpPr/>
          <p:nvPr/>
        </p:nvSpPr>
        <p:spPr>
          <a:xfrm>
            <a:off x="3130439" y="817000"/>
            <a:ext cx="8115630" cy="4663007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" name="Google Shape;548;p72">
            <a:extLst>
              <a:ext uri="{FF2B5EF4-FFF2-40B4-BE49-F238E27FC236}">
                <a16:creationId xmlns:a16="http://schemas.microsoft.com/office/drawing/2014/main" id="{26092C2B-5B12-F94C-BD6C-9A5D6A2FCAE7}"/>
              </a:ext>
            </a:extLst>
          </p:cNvPr>
          <p:cNvSpPr txBox="1"/>
          <p:nvPr/>
        </p:nvSpPr>
        <p:spPr>
          <a:xfrm>
            <a:off x="3222697" y="346422"/>
            <a:ext cx="154276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Poppins"/>
                <a:ea typeface="Poppins"/>
                <a:cs typeface="Poppins"/>
                <a:sym typeface="Poppins"/>
              </a:rPr>
              <a:t>POS Application</a:t>
            </a:r>
            <a:endParaRPr sz="12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46906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5"/>
          <p:cNvSpPr txBox="1">
            <a:spLocks noGrp="1"/>
          </p:cNvSpPr>
          <p:nvPr>
            <p:ph type="ctrTitle"/>
          </p:nvPr>
        </p:nvSpPr>
        <p:spPr>
          <a:xfrm>
            <a:off x="1290065" y="2560293"/>
            <a:ext cx="3191435" cy="1361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Engineering</a:t>
            </a:r>
            <a:br>
              <a:rPr lang="en-US" sz="4400"/>
            </a:br>
            <a:r>
              <a:rPr lang="en-US" sz="4400"/>
              <a:t>Practices</a:t>
            </a:r>
            <a:endParaRPr/>
          </a:p>
        </p:txBody>
      </p:sp>
      <p:sp>
        <p:nvSpPr>
          <p:cNvPr id="430" name="Google Shape;430;p1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431" name="Google Shape;431;p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650" r="8649"/>
          <a:stretch/>
        </p:blipFill>
        <p:spPr>
          <a:xfrm>
            <a:off x="5864352" y="0"/>
            <a:ext cx="6309360" cy="6841475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  <p:pic>
        <p:nvPicPr>
          <p:cNvPr id="5" name="Google Shape;135;p30">
            <a:extLst>
              <a:ext uri="{FF2B5EF4-FFF2-40B4-BE49-F238E27FC236}">
                <a16:creationId xmlns:a16="http://schemas.microsoft.com/office/drawing/2014/main" id="{52EF3759-62CA-7A47-A42F-3079308B4F6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9947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7964" y="483396"/>
            <a:ext cx="10585149" cy="611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35;p30">
            <a:extLst>
              <a:ext uri="{FF2B5EF4-FFF2-40B4-BE49-F238E27FC236}">
                <a16:creationId xmlns:a16="http://schemas.microsoft.com/office/drawing/2014/main" id="{FB84D2EE-7EC0-D44E-89E7-01113BCE5CC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7874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39"/>
          <p:cNvGrpSpPr/>
          <p:nvPr/>
        </p:nvGrpSpPr>
        <p:grpSpPr>
          <a:xfrm>
            <a:off x="509070" y="2030167"/>
            <a:ext cx="4744481" cy="1232800"/>
            <a:chOff x="308852" y="1242975"/>
            <a:chExt cx="3558361" cy="924600"/>
          </a:xfrm>
        </p:grpSpPr>
        <p:cxnSp>
          <p:nvCxnSpPr>
            <p:cNvPr id="308" name="Google Shape;308;p39"/>
            <p:cNvCxnSpPr/>
            <p:nvPr/>
          </p:nvCxnSpPr>
          <p:spPr>
            <a:xfrm rot="10800000">
              <a:off x="2642013" y="1654113"/>
              <a:ext cx="1225200" cy="0"/>
            </a:xfrm>
            <a:prstGeom prst="straightConnector1">
              <a:avLst/>
            </a:prstGeom>
            <a:noFill/>
            <a:ln w="9525" cap="flat" cmpd="sng">
              <a:solidFill>
                <a:srgbClr val="249C90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09" name="Google Shape;309;p39"/>
            <p:cNvSpPr txBox="1"/>
            <p:nvPr/>
          </p:nvSpPr>
          <p:spPr>
            <a:xfrm>
              <a:off x="308852" y="1242975"/>
              <a:ext cx="2427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000" b="1">
                  <a:latin typeface="Roboto"/>
                  <a:ea typeface="Roboto"/>
                  <a:cs typeface="Roboto"/>
                  <a:sym typeface="Roboto"/>
                </a:rPr>
                <a:t>Requirement Collection</a:t>
              </a:r>
              <a:endParaRPr sz="2000" b="1">
                <a:latin typeface="Roboto"/>
                <a:ea typeface="Roboto"/>
                <a:cs typeface="Roboto"/>
                <a:sym typeface="Roboto"/>
              </a:endParaRPr>
            </a:p>
            <a:p>
              <a:endParaRPr sz="667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Understanding the Problem statement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0" name="Google Shape;310;p39"/>
          <p:cNvGrpSpPr/>
          <p:nvPr/>
        </p:nvGrpSpPr>
        <p:grpSpPr>
          <a:xfrm>
            <a:off x="1759753" y="3884967"/>
            <a:ext cx="3414400" cy="1232800"/>
            <a:chOff x="1304465" y="2785350"/>
            <a:chExt cx="2560800" cy="924600"/>
          </a:xfrm>
        </p:grpSpPr>
        <p:cxnSp>
          <p:nvCxnSpPr>
            <p:cNvPr id="311" name="Google Shape;311;p39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w="9525" cap="flat" cmpd="sng">
              <a:solidFill>
                <a:srgbClr val="1F887E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12" name="Google Shape;312;p39"/>
            <p:cNvSpPr txBox="1"/>
            <p:nvPr/>
          </p:nvSpPr>
          <p:spPr>
            <a:xfrm>
              <a:off x="1304465" y="2785350"/>
              <a:ext cx="25608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000" b="1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2000" b="1">
                  <a:latin typeface="Roboto"/>
                  <a:ea typeface="Roboto"/>
                  <a:cs typeface="Roboto"/>
                  <a:sym typeface="Roboto"/>
                </a:rPr>
                <a:t>Analysis</a:t>
              </a:r>
              <a:endParaRPr sz="2000" b="1">
                <a:latin typeface="Roboto"/>
                <a:ea typeface="Roboto"/>
                <a:cs typeface="Roboto"/>
                <a:sym typeface="Roboto"/>
              </a:endParaRPr>
            </a:p>
            <a:p>
              <a:endParaRPr sz="533" b="1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Choosing tech stack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Class design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endParaRPr sz="1200" b="1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spcAft>
                  <a:spcPts val="2133"/>
                </a:spcAft>
              </a:pP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3" name="Google Shape;313;p39"/>
          <p:cNvGrpSpPr/>
          <p:nvPr/>
        </p:nvGrpSpPr>
        <p:grpSpPr>
          <a:xfrm>
            <a:off x="6307585" y="5365300"/>
            <a:ext cx="4943951" cy="1232800"/>
            <a:chOff x="4657738" y="3744325"/>
            <a:chExt cx="3707963" cy="924600"/>
          </a:xfrm>
        </p:grpSpPr>
        <p:cxnSp>
          <p:nvCxnSpPr>
            <p:cNvPr id="314" name="Google Shape;314;p39"/>
            <p:cNvCxnSpPr/>
            <p:nvPr/>
          </p:nvCxnSpPr>
          <p:spPr>
            <a:xfrm>
              <a:off x="4657738" y="3854000"/>
              <a:ext cx="1838700" cy="0"/>
            </a:xfrm>
            <a:prstGeom prst="straightConnector1">
              <a:avLst/>
            </a:prstGeom>
            <a:noFill/>
            <a:ln w="9525" cap="flat" cmpd="sng">
              <a:solidFill>
                <a:srgbClr val="1D7E74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15" name="Google Shape;315;p39"/>
            <p:cNvSpPr txBox="1"/>
            <p:nvPr/>
          </p:nvSpPr>
          <p:spPr>
            <a:xfrm>
              <a:off x="6696500" y="3744325"/>
              <a:ext cx="16692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000" b="1" dirty="0">
                  <a:latin typeface="Roboto"/>
                  <a:ea typeface="Roboto"/>
                  <a:cs typeface="Roboto"/>
                  <a:sym typeface="Roboto"/>
                </a:rPr>
                <a:t>Designing</a:t>
              </a:r>
              <a:endParaRPr sz="2000" b="1" dirty="0">
                <a:latin typeface="Roboto"/>
                <a:ea typeface="Roboto"/>
                <a:cs typeface="Roboto"/>
                <a:sym typeface="Roboto"/>
              </a:endParaRPr>
            </a:p>
            <a:p>
              <a:endParaRPr sz="533" b="1" dirty="0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1600" dirty="0">
                  <a:latin typeface="Roboto"/>
                  <a:ea typeface="Roboto"/>
                  <a:cs typeface="Roboto"/>
                  <a:sym typeface="Roboto"/>
                </a:rPr>
                <a:t>UML Artifacts  Architecture design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  <a:p>
              <a:endParaRPr sz="12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spcAft>
                  <a:spcPts val="2133"/>
                </a:spcAft>
              </a:pPr>
              <a:endParaRPr sz="16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6" name="Google Shape;316;p39"/>
          <p:cNvGrpSpPr/>
          <p:nvPr/>
        </p:nvGrpSpPr>
        <p:grpSpPr>
          <a:xfrm>
            <a:off x="7043817" y="1246117"/>
            <a:ext cx="5132120" cy="1232800"/>
            <a:chOff x="5209838" y="837350"/>
            <a:chExt cx="3849090" cy="924600"/>
          </a:xfrm>
        </p:grpSpPr>
        <p:sp>
          <p:nvSpPr>
            <p:cNvPr id="317" name="Google Shape;317;p39"/>
            <p:cNvSpPr txBox="1"/>
            <p:nvPr/>
          </p:nvSpPr>
          <p:spPr>
            <a:xfrm>
              <a:off x="6623527" y="837350"/>
              <a:ext cx="24354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733" b="1" dirty="0">
                <a:latin typeface="Roboto"/>
                <a:ea typeface="Roboto"/>
                <a:cs typeface="Roboto"/>
                <a:sym typeface="Roboto"/>
              </a:endParaRPr>
            </a:p>
            <a:p>
              <a:endParaRPr sz="1733" b="1" dirty="0">
                <a:latin typeface="Roboto"/>
                <a:ea typeface="Roboto"/>
                <a:cs typeface="Roboto"/>
                <a:sym typeface="Roboto"/>
              </a:endParaRPr>
            </a:p>
            <a:p>
              <a:endParaRPr sz="2000" b="1" dirty="0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2000" b="1" dirty="0">
                  <a:latin typeface="Roboto"/>
                  <a:ea typeface="Roboto"/>
                  <a:cs typeface="Roboto"/>
                  <a:sym typeface="Roboto"/>
                </a:rPr>
                <a:t>Testing &amp; Integration</a:t>
              </a:r>
              <a:endParaRPr sz="2000" b="1" dirty="0">
                <a:latin typeface="Roboto"/>
                <a:ea typeface="Roboto"/>
                <a:cs typeface="Roboto"/>
                <a:sym typeface="Roboto"/>
              </a:endParaRPr>
            </a:p>
            <a:p>
              <a:endParaRPr sz="533" b="1" dirty="0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1600" dirty="0">
                  <a:latin typeface="Roboto"/>
                  <a:ea typeface="Roboto"/>
                  <a:cs typeface="Roboto"/>
                  <a:sym typeface="Roboto"/>
                </a:rPr>
                <a:t>Validations, Unit tests, </a:t>
              </a:r>
              <a:r>
                <a:rPr lang="en-IN" sz="1600" dirty="0">
                  <a:latin typeface="Roboto"/>
                  <a:ea typeface="Roboto"/>
                  <a:cs typeface="Roboto"/>
                  <a:sym typeface="Roboto"/>
                </a:rPr>
                <a:t>Maintenance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8" name="Google Shape;318;p39"/>
            <p:cNvCxnSpPr/>
            <p:nvPr/>
          </p:nvCxnSpPr>
          <p:spPr>
            <a:xfrm>
              <a:off x="5209838" y="1654113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155B5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19" name="Google Shape;319;p39"/>
          <p:cNvGrpSpPr/>
          <p:nvPr/>
        </p:nvGrpSpPr>
        <p:grpSpPr>
          <a:xfrm>
            <a:off x="7577650" y="3457333"/>
            <a:ext cx="4711485" cy="1232800"/>
            <a:chOff x="5610288" y="2313350"/>
            <a:chExt cx="3533614" cy="924600"/>
          </a:xfrm>
        </p:grpSpPr>
        <p:cxnSp>
          <p:nvCxnSpPr>
            <p:cNvPr id="320" name="Google Shape;320;p39"/>
            <p:cNvCxnSpPr/>
            <p:nvPr/>
          </p:nvCxnSpPr>
          <p:spPr>
            <a:xfrm>
              <a:off x="5610288" y="2775650"/>
              <a:ext cx="886200" cy="0"/>
            </a:xfrm>
            <a:prstGeom prst="straightConnector1">
              <a:avLst/>
            </a:prstGeom>
            <a:noFill/>
            <a:ln w="9525" cap="flat" cmpd="sng">
              <a:solidFill>
                <a:srgbClr val="1B786E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21" name="Google Shape;321;p39"/>
            <p:cNvSpPr txBox="1"/>
            <p:nvPr/>
          </p:nvSpPr>
          <p:spPr>
            <a:xfrm>
              <a:off x="6696502" y="2313350"/>
              <a:ext cx="24474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000" b="1">
                  <a:latin typeface="Roboto"/>
                  <a:ea typeface="Roboto"/>
                  <a:cs typeface="Roboto"/>
                  <a:sym typeface="Roboto"/>
                </a:rPr>
                <a:t>Coding</a:t>
              </a:r>
              <a:endParaRPr sz="2000" b="1">
                <a:latin typeface="Roboto"/>
                <a:ea typeface="Roboto"/>
                <a:cs typeface="Roboto"/>
                <a:sym typeface="Roboto"/>
              </a:endParaRPr>
            </a:p>
            <a:p>
              <a:endParaRPr sz="667" b="1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Console, REST, Dropwizard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2" name="Google Shape;322;p39"/>
          <p:cNvGrpSpPr/>
          <p:nvPr/>
        </p:nvGrpSpPr>
        <p:grpSpPr>
          <a:xfrm>
            <a:off x="3565581" y="1246135"/>
            <a:ext cx="5229600" cy="5221232"/>
            <a:chOff x="2610905" y="610653"/>
            <a:chExt cx="3922200" cy="3922200"/>
          </a:xfrm>
        </p:grpSpPr>
        <p:sp>
          <p:nvSpPr>
            <p:cNvPr id="323" name="Google Shape;323;p39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Google Shape;324;p39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Google Shape;325;p39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326;p39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B786E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327;p39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328;p39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329;p39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F887E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" name="Google Shape;330;p39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" name="Google Shape;331;p39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name="adj1" fmla="val 12513247"/>
                <a:gd name="adj2" fmla="val 16867657"/>
                <a:gd name="adj3" fmla="val 20844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332;p39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55B5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" name="Google Shape;333;p39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" name="Google Shape;334;p39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D7E7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335;p39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" name="Google Shape;336;p39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249C90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" name="Google Shape;337;p39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" name="Google Shape;338;p39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133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1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9" name="Google Shape;339;p39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133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0" name="Google Shape;340;p39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133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1" name="Google Shape;341;p39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133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1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2" name="Google Shape;342;p39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133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1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3" name="Google Shape;343;p39"/>
          <p:cNvSpPr txBox="1"/>
          <p:nvPr/>
        </p:nvSpPr>
        <p:spPr>
          <a:xfrm>
            <a:off x="5447167" y="3384752"/>
            <a:ext cx="1466400" cy="943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4533"/>
              <a:t>CRS</a:t>
            </a:r>
            <a:endParaRPr sz="4533"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9034" y="53401"/>
            <a:ext cx="682967" cy="67616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1637500" y="183034"/>
            <a:ext cx="8706400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3733" b="1" dirty="0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Development Cycle</a:t>
            </a:r>
            <a:endParaRPr sz="3733" b="1" dirty="0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3968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91c16c8d1_0_0"/>
          <p:cNvSpPr txBox="1">
            <a:spLocks noGrp="1"/>
          </p:cNvSpPr>
          <p:nvPr>
            <p:ph type="ctrTitle"/>
          </p:nvPr>
        </p:nvSpPr>
        <p:spPr>
          <a:xfrm>
            <a:off x="1549615" y="2689214"/>
            <a:ext cx="285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Tech Stack</a:t>
            </a:r>
            <a:endParaRPr/>
          </a:p>
        </p:txBody>
      </p:sp>
      <p:sp>
        <p:nvSpPr>
          <p:cNvPr id="503" name="Google Shape;503;g891c16c8d1_0_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pic>
        <p:nvPicPr>
          <p:cNvPr id="504" name="Google Shape;504;g891c16c8d1_0_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575" r="19246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pic>
        <p:nvPicPr>
          <p:cNvPr id="5" name="Google Shape;135;p30">
            <a:extLst>
              <a:ext uri="{FF2B5EF4-FFF2-40B4-BE49-F238E27FC236}">
                <a16:creationId xmlns:a16="http://schemas.microsoft.com/office/drawing/2014/main" id="{0F373928-6C65-AD45-B6A4-B8F18E7836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1381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SzPts val="500"/>
            </a:pPr>
            <a:fld id="{00000000-1234-1234-1234-123412341234}" type="slidenum">
              <a:rPr lang="en" sz="1467"/>
              <a:pPr>
                <a:buSzPts val="500"/>
              </a:pPr>
              <a:t>19</a:t>
            </a:fld>
            <a:endParaRPr sz="1467"/>
          </a:p>
        </p:txBody>
      </p:sp>
      <p:sp>
        <p:nvSpPr>
          <p:cNvPr id="464" name="Google Shape;464;p67"/>
          <p:cNvSpPr/>
          <p:nvPr/>
        </p:nvSpPr>
        <p:spPr>
          <a:xfrm>
            <a:off x="232745" y="332507"/>
            <a:ext cx="2194560" cy="947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r>
              <a:rPr lang="en" sz="2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Designing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5" name="Google Shape;465;p67"/>
          <p:cNvSpPr/>
          <p:nvPr/>
        </p:nvSpPr>
        <p:spPr>
          <a:xfrm>
            <a:off x="2612967" y="332509"/>
            <a:ext cx="2194560" cy="947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r>
              <a:rPr lang="en" sz="2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Backend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6" name="Google Shape;466;p67"/>
          <p:cNvSpPr/>
          <p:nvPr/>
        </p:nvSpPr>
        <p:spPr>
          <a:xfrm>
            <a:off x="4993179" y="332507"/>
            <a:ext cx="2194560" cy="94765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r>
              <a:rPr lang="en" sz="2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Testing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7" name="Google Shape;467;p67"/>
          <p:cNvSpPr/>
          <p:nvPr/>
        </p:nvSpPr>
        <p:spPr>
          <a:xfrm>
            <a:off x="7373384" y="340820"/>
            <a:ext cx="2194560" cy="9476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r>
              <a:rPr lang="en" sz="2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Data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8" name="Google Shape;468;p67"/>
          <p:cNvSpPr/>
          <p:nvPr/>
        </p:nvSpPr>
        <p:spPr>
          <a:xfrm>
            <a:off x="9753600" y="332507"/>
            <a:ext cx="2194560" cy="947651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r>
              <a:rPr lang="en" sz="2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SCM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9" name="Google Shape;469;p67"/>
          <p:cNvSpPr/>
          <p:nvPr/>
        </p:nvSpPr>
        <p:spPr>
          <a:xfrm>
            <a:off x="2612945" y="1389135"/>
            <a:ext cx="21944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0" name="Google Shape;470;p67"/>
          <p:cNvSpPr/>
          <p:nvPr/>
        </p:nvSpPr>
        <p:spPr>
          <a:xfrm>
            <a:off x="4993179" y="1313402"/>
            <a:ext cx="2194560" cy="51132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1" name="Google Shape;471;p67"/>
          <p:cNvSpPr/>
          <p:nvPr/>
        </p:nvSpPr>
        <p:spPr>
          <a:xfrm>
            <a:off x="7373384" y="1313399"/>
            <a:ext cx="21944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2" name="Google Shape;472;p67"/>
          <p:cNvSpPr/>
          <p:nvPr/>
        </p:nvSpPr>
        <p:spPr>
          <a:xfrm>
            <a:off x="9753597" y="1313401"/>
            <a:ext cx="2194560" cy="51132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3" name="Google Shape;473;p67"/>
          <p:cNvSpPr/>
          <p:nvPr/>
        </p:nvSpPr>
        <p:spPr>
          <a:xfrm flipH="1">
            <a:off x="232743" y="1255217"/>
            <a:ext cx="2194559" cy="25769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24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UML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4" name="Google Shape;474;p67"/>
          <p:cNvSpPr/>
          <p:nvPr/>
        </p:nvSpPr>
        <p:spPr>
          <a:xfrm flipH="1">
            <a:off x="2612963" y="1255219"/>
            <a:ext cx="2194559" cy="249383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Core Language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5" name="Google Shape;475;p67"/>
          <p:cNvSpPr/>
          <p:nvPr/>
        </p:nvSpPr>
        <p:spPr>
          <a:xfrm flipH="1">
            <a:off x="2610394" y="2294542"/>
            <a:ext cx="2194559" cy="249383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Framework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6" name="Google Shape;476;p67"/>
          <p:cNvSpPr/>
          <p:nvPr/>
        </p:nvSpPr>
        <p:spPr>
          <a:xfrm flipH="1">
            <a:off x="9753600" y="1288464"/>
            <a:ext cx="2194400" cy="509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2000" dirty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Code Collaboration</a:t>
            </a:r>
            <a:endParaRPr sz="2000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77" name="Google Shape;477;p67"/>
          <p:cNvPicPr preferRelativeResize="0"/>
          <p:nvPr/>
        </p:nvPicPr>
        <p:blipFill rotWithShape="1">
          <a:blip r:embed="rId3">
            <a:alphaModFix/>
          </a:blip>
          <a:srcRect l="9305" t="12930" b="-3"/>
          <a:stretch/>
        </p:blipFill>
        <p:spPr>
          <a:xfrm>
            <a:off x="7772399" y="1864348"/>
            <a:ext cx="1273284" cy="732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0015" y="1528119"/>
            <a:ext cx="513003" cy="706407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7"/>
          <p:cNvSpPr/>
          <p:nvPr/>
        </p:nvSpPr>
        <p:spPr>
          <a:xfrm flipH="1">
            <a:off x="4993317" y="1255217"/>
            <a:ext cx="2194400" cy="249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Tools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0" name="Google Shape;480;p67"/>
          <p:cNvSpPr/>
          <p:nvPr/>
        </p:nvSpPr>
        <p:spPr>
          <a:xfrm flipH="1">
            <a:off x="7373455" y="1296773"/>
            <a:ext cx="2194400" cy="249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SQL Database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1" name="Google Shape;481;p67"/>
          <p:cNvSpPr/>
          <p:nvPr/>
        </p:nvSpPr>
        <p:spPr>
          <a:xfrm flipH="1">
            <a:off x="2613017" y="4934549"/>
            <a:ext cx="2194400" cy="529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 dirty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Application Server</a:t>
            </a:r>
            <a:endParaRPr sz="1467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82" name="Google Shape;482;p67"/>
          <p:cNvPicPr preferRelativeResize="0"/>
          <p:nvPr/>
        </p:nvPicPr>
        <p:blipFill rotWithShape="1">
          <a:blip r:embed="rId5">
            <a:alphaModFix/>
          </a:blip>
          <a:srcRect l="21652" t="23254" r="22961" b="21405"/>
          <a:stretch/>
        </p:blipFill>
        <p:spPr>
          <a:xfrm>
            <a:off x="2799999" y="5519894"/>
            <a:ext cx="1693680" cy="94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2701" y="2542501"/>
            <a:ext cx="947633" cy="94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5633" y="3639395"/>
            <a:ext cx="1273267" cy="72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77232" y="3591571"/>
            <a:ext cx="826800" cy="880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84072" y="1618919"/>
            <a:ext cx="1466499" cy="1018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8401" y="4488668"/>
            <a:ext cx="1049233" cy="104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24544" y="2851355"/>
            <a:ext cx="1529333" cy="144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48623" y="2782000"/>
            <a:ext cx="2044092" cy="8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28851" y="2023999"/>
            <a:ext cx="2044067" cy="113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2562" y="1922890"/>
            <a:ext cx="1928400" cy="82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909972" y="3294201"/>
            <a:ext cx="1881861" cy="78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0160834" y="4368767"/>
            <a:ext cx="1529333" cy="152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02;p38">
            <a:extLst>
              <a:ext uri="{FF2B5EF4-FFF2-40B4-BE49-F238E27FC236}">
                <a16:creationId xmlns:a16="http://schemas.microsoft.com/office/drawing/2014/main" id="{9233FD39-E2BB-2947-AA64-8F2CD4F2923B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771255" y="1611175"/>
            <a:ext cx="800992" cy="623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35;p30">
            <a:extLst>
              <a:ext uri="{FF2B5EF4-FFF2-40B4-BE49-F238E27FC236}">
                <a16:creationId xmlns:a16="http://schemas.microsoft.com/office/drawing/2014/main" id="{25535D26-F400-884C-A4B9-E4FAF2743EE8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484;p67">
            <a:extLst>
              <a:ext uri="{FF2B5EF4-FFF2-40B4-BE49-F238E27FC236}">
                <a16:creationId xmlns:a16="http://schemas.microsoft.com/office/drawing/2014/main" id="{12A2C3EA-A3E9-2D4D-BC43-F6E9F3A2A37C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698172" y="2794500"/>
            <a:ext cx="904483" cy="50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6307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 sz="1467"/>
              <a:pPr/>
              <a:t>2</a:t>
            </a:fld>
            <a:endParaRPr sz="1467"/>
          </a:p>
        </p:txBody>
      </p:sp>
      <p:sp>
        <p:nvSpPr>
          <p:cNvPr id="218" name="Google Shape;218;p52"/>
          <p:cNvSpPr txBox="1">
            <a:spLocks noGrp="1"/>
          </p:cNvSpPr>
          <p:nvPr>
            <p:ph type="title"/>
          </p:nvPr>
        </p:nvSpPr>
        <p:spPr>
          <a:xfrm>
            <a:off x="522619" y="441263"/>
            <a:ext cx="3400000" cy="43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28571"/>
              </a:lnSpc>
              <a:buSzPts val="2100"/>
            </a:pPr>
            <a:r>
              <a:rPr lang="en" sz="28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Stakeholders</a:t>
            </a:r>
            <a:endParaRPr sz="2000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19" name="Google Shape;21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4016" y="441263"/>
            <a:ext cx="7526785" cy="51525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220" name="Google Shape;220;p52"/>
          <p:cNvSpPr/>
          <p:nvPr/>
        </p:nvSpPr>
        <p:spPr>
          <a:xfrm>
            <a:off x="522619" y="1154415"/>
            <a:ext cx="3669372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338658" indent="-338658">
              <a:buClr>
                <a:schemeClr val="dk1"/>
              </a:buClr>
              <a:buSzPts val="1400"/>
              <a:buFont typeface="EB Garamond Regular"/>
              <a:buAutoNum type="arabicPeriod"/>
            </a:pPr>
            <a:r>
              <a:rPr lang="en" sz="20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Sponsors</a:t>
            </a:r>
            <a:endParaRPr sz="2000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914389" lvl="1" indent="-457200"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en" sz="20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Flipkart</a:t>
            </a:r>
            <a:endParaRPr sz="20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338658" indent="-338658">
              <a:buClr>
                <a:schemeClr val="dk1"/>
              </a:buClr>
              <a:buSzPts val="1400"/>
              <a:buFont typeface="EB Garamond Regular"/>
              <a:buAutoNum type="arabicPeriod"/>
            </a:pPr>
            <a:r>
              <a:rPr lang="en" sz="20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SME and Trainer</a:t>
            </a:r>
            <a:endParaRPr sz="20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795847" lvl="1" indent="-338658">
              <a:buClr>
                <a:schemeClr val="dk1"/>
              </a:buClr>
              <a:buSzPts val="1400"/>
              <a:buFont typeface="EB Garamond Regular"/>
              <a:buAutoNum type="arabicPeriod"/>
            </a:pPr>
            <a:r>
              <a:rPr lang="en" sz="20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Amit </a:t>
            </a:r>
            <a:r>
              <a:rPr lang="en" sz="20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Balyan</a:t>
            </a:r>
            <a:endParaRPr lang="en" sz="20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>
              <a:buClr>
                <a:schemeClr val="dk1"/>
              </a:buClr>
              <a:buSzPts val="1400"/>
            </a:pPr>
            <a:endParaRPr sz="20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r>
              <a:rPr lang="en" sz="20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3.     Training Coordinators</a:t>
            </a:r>
            <a:endParaRPr sz="2000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795847" lvl="1" indent="-338658">
              <a:buClr>
                <a:schemeClr val="dk1"/>
              </a:buClr>
              <a:buSzPts val="1400"/>
              <a:buFont typeface="EB Garamond Regular"/>
              <a:buAutoNum type="arabicPeriod"/>
            </a:pPr>
            <a:r>
              <a:rPr lang="en-IN" sz="20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Deepika </a:t>
            </a:r>
            <a:r>
              <a:rPr lang="en-IN" sz="20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Gajraj</a:t>
            </a:r>
            <a:endParaRPr lang="en-IN" sz="20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795847" lvl="1" indent="-313259">
              <a:buClr>
                <a:schemeClr val="dk1"/>
              </a:buClr>
              <a:buSzPts val="1100"/>
              <a:buFont typeface="EB Garamond"/>
              <a:buAutoNum type="arabicPeriod"/>
            </a:pPr>
            <a:r>
              <a:rPr lang="en-IN" sz="20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Khushboo (Order Trainings)</a:t>
            </a:r>
          </a:p>
          <a:p>
            <a:pPr marL="795847" lvl="1" indent="-313259">
              <a:buClr>
                <a:schemeClr val="dk1"/>
              </a:buClr>
              <a:buSzPts val="1100"/>
              <a:buFont typeface="EB Garamond"/>
              <a:buAutoNum type="arabicPeriod"/>
            </a:pPr>
            <a:r>
              <a:rPr lang="en-IN" sz="20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Pooja Sudarshan</a:t>
            </a:r>
          </a:p>
          <a:p>
            <a:pPr marL="457189" lvl="1">
              <a:buClr>
                <a:schemeClr val="dk1"/>
              </a:buClr>
              <a:buSzPts val="1400"/>
            </a:pPr>
            <a:endParaRPr sz="1467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189" lvl="1">
              <a:buClr>
                <a:srgbClr val="000000"/>
              </a:buClr>
              <a:buSzPts val="1400"/>
            </a:pPr>
            <a:endParaRPr sz="1867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" name="Google Shape;135;p30">
            <a:extLst>
              <a:ext uri="{FF2B5EF4-FFF2-40B4-BE49-F238E27FC236}">
                <a16:creationId xmlns:a16="http://schemas.microsoft.com/office/drawing/2014/main" id="{27384B08-D8AE-804A-8107-7463D00741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8495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1"/>
          <p:cNvSpPr txBox="1">
            <a:spLocks noGrp="1"/>
          </p:cNvSpPr>
          <p:nvPr>
            <p:ph type="ctrTitle"/>
          </p:nvPr>
        </p:nvSpPr>
        <p:spPr>
          <a:xfrm>
            <a:off x="1106502" y="2262323"/>
            <a:ext cx="3424516" cy="2079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Challenges </a:t>
            </a:r>
            <a:br>
              <a:rPr lang="en-US" sz="4400"/>
            </a:br>
            <a:r>
              <a:rPr lang="en-US" sz="4400"/>
              <a:t>&amp;</a:t>
            </a:r>
            <a:br>
              <a:rPr lang="en-US" sz="4400"/>
            </a:br>
            <a:r>
              <a:rPr lang="en-US" sz="4400"/>
              <a:t>Learnings</a:t>
            </a:r>
            <a:endParaRPr/>
          </a:p>
        </p:txBody>
      </p:sp>
      <p:sp>
        <p:nvSpPr>
          <p:cNvPr id="544" name="Google Shape;544;p2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pic>
        <p:nvPicPr>
          <p:cNvPr id="545" name="Google Shape;545;p2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034" t="303" r="11850" b="-211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pic>
        <p:nvPicPr>
          <p:cNvPr id="5" name="Google Shape;135;p30">
            <a:extLst>
              <a:ext uri="{FF2B5EF4-FFF2-40B4-BE49-F238E27FC236}">
                <a16:creationId xmlns:a16="http://schemas.microsoft.com/office/drawing/2014/main" id="{1D56B6FC-9AAF-624C-8305-79E8C88D442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007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018238-960F-2C4F-952E-43A75C06A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61081"/>
              </p:ext>
            </p:extLst>
          </p:nvPr>
        </p:nvGraphicFramePr>
        <p:xfrm>
          <a:off x="578068" y="719666"/>
          <a:ext cx="10941268" cy="566928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70634">
                  <a:extLst>
                    <a:ext uri="{9D8B030D-6E8A-4147-A177-3AD203B41FA5}">
                      <a16:colId xmlns:a16="http://schemas.microsoft.com/office/drawing/2014/main" val="1844343561"/>
                    </a:ext>
                  </a:extLst>
                </a:gridCol>
                <a:gridCol w="5470634">
                  <a:extLst>
                    <a:ext uri="{9D8B030D-6E8A-4147-A177-3AD203B41FA5}">
                      <a16:colId xmlns:a16="http://schemas.microsoft.com/office/drawing/2014/main" val="1101736486"/>
                    </a:ext>
                  </a:extLst>
                </a:gridCol>
              </a:tblGrid>
              <a:tr h="66472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Learnings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832947"/>
                  </a:ext>
                </a:extLst>
              </a:tr>
              <a:tr h="1633598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-IN" sz="2000" dirty="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the problem statement</a:t>
                      </a:r>
                      <a:endParaRPr lang="en-IN" sz="2000"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20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Collaboration issues such as merge conflicts in Git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20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diagram conventions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UNIX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Ubuntu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Git commands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Diagrams 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GitHub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985125"/>
                  </a:ext>
                </a:extLst>
              </a:tr>
              <a:tr h="1633598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Installation software on multiple environments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POS application development using layered architecture</a:t>
                      </a:r>
                      <a:endParaRPr lang="en-IN" sz="1800"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Java 8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Exception Handling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SQL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639900"/>
                  </a:ext>
                </a:extLst>
              </a:tr>
              <a:tr h="1633598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Resolving jar and version dependencies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Jersey validation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Running Apache </a:t>
                      </a:r>
                      <a:r>
                        <a:rPr lang="en-IN" sz="1800" dirty="0" err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TomCat</a:t>
                      </a: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server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REST API development using Jersey and </a:t>
                      </a:r>
                      <a:r>
                        <a:rPr lang="en-IN" sz="1800" dirty="0" err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DropWizard</a:t>
                      </a:r>
                      <a:endParaRPr lang="en-IN" sz="1800"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 err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DropWizard</a:t>
                      </a:r>
                      <a:endParaRPr lang="en-IN" sz="1800"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Postman , Apache </a:t>
                      </a:r>
                      <a:r>
                        <a:rPr lang="en-IN" sz="1800" dirty="0" err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TomCat</a:t>
                      </a:r>
                      <a:endParaRPr lang="en-IN" sz="1800"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898954"/>
                  </a:ext>
                </a:extLst>
              </a:tr>
            </a:tbl>
          </a:graphicData>
        </a:graphic>
      </p:graphicFrame>
      <p:pic>
        <p:nvPicPr>
          <p:cNvPr id="5" name="Google Shape;135;p30">
            <a:extLst>
              <a:ext uri="{FF2B5EF4-FFF2-40B4-BE49-F238E27FC236}">
                <a16:creationId xmlns:a16="http://schemas.microsoft.com/office/drawing/2014/main" id="{C45FF535-8E6E-0A43-9C73-15D008B236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4744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2"/>
          <p:cNvSpPr txBox="1">
            <a:spLocks noGrp="1"/>
          </p:cNvSpPr>
          <p:nvPr>
            <p:ph type="ctrTitle"/>
          </p:nvPr>
        </p:nvSpPr>
        <p:spPr>
          <a:xfrm>
            <a:off x="1639614" y="2857678"/>
            <a:ext cx="2480441" cy="66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 dirty="0"/>
              <a:t>CRS Demo</a:t>
            </a:r>
            <a:endParaRPr dirty="0"/>
          </a:p>
        </p:txBody>
      </p:sp>
      <p:sp>
        <p:nvSpPr>
          <p:cNvPr id="552" name="Google Shape;552;p2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553" name="Google Shape;553;p2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389" r="439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pic>
        <p:nvPicPr>
          <p:cNvPr id="5" name="Google Shape;135;p30">
            <a:extLst>
              <a:ext uri="{FF2B5EF4-FFF2-40B4-BE49-F238E27FC236}">
                <a16:creationId xmlns:a16="http://schemas.microsoft.com/office/drawing/2014/main" id="{724E57D1-E1F1-3E48-A8EA-FA7A9D92C0E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9334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F21F6-1A50-9148-B816-DBEAF50D144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96409"/>
          </a:xfrm>
          <a:prstGeom prst="rect">
            <a:avLst/>
          </a:prstGeom>
        </p:spPr>
      </p:pic>
      <p:pic>
        <p:nvPicPr>
          <p:cNvPr id="11" name="Google Shape;135;p30">
            <a:extLst>
              <a:ext uri="{FF2B5EF4-FFF2-40B4-BE49-F238E27FC236}">
                <a16:creationId xmlns:a16="http://schemas.microsoft.com/office/drawing/2014/main" id="{B39256EE-E248-E844-B3CE-E5A66D9AD4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3264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5"/>
          <p:cNvSpPr txBox="1">
            <a:spLocks noGrp="1"/>
          </p:cNvSpPr>
          <p:nvPr>
            <p:ph type="ctrTitle"/>
          </p:nvPr>
        </p:nvSpPr>
        <p:spPr>
          <a:xfrm>
            <a:off x="1346609" y="2759428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SzPts val="3600"/>
            </a:pPr>
            <a:r>
              <a:rPr lang="en" sz="4800"/>
              <a:t>Thank you</a:t>
            </a:r>
            <a:endParaRPr sz="1467"/>
          </a:p>
        </p:txBody>
      </p:sp>
      <p:sp>
        <p:nvSpPr>
          <p:cNvPr id="571" name="Google Shape;571;p7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pic>
        <p:nvPicPr>
          <p:cNvPr id="4" name="Google Shape;135;p30">
            <a:extLst>
              <a:ext uri="{FF2B5EF4-FFF2-40B4-BE49-F238E27FC236}">
                <a16:creationId xmlns:a16="http://schemas.microsoft.com/office/drawing/2014/main" id="{89A45F44-E3DE-734E-8D21-869BAE26A9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720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"/>
          <p:cNvSpPr txBox="1">
            <a:spLocks noGrp="1"/>
          </p:cNvSpPr>
          <p:nvPr>
            <p:ph type="subTitle" idx="1"/>
          </p:nvPr>
        </p:nvSpPr>
        <p:spPr>
          <a:xfrm>
            <a:off x="685978" y="3073332"/>
            <a:ext cx="10820170" cy="11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</a:pPr>
            <a:r>
              <a:rPr lang="en-US" sz="4400" dirty="0"/>
              <a:t>The Ask – Where we started?</a:t>
            </a:r>
            <a:endParaRPr sz="4400" dirty="0"/>
          </a:p>
        </p:txBody>
      </p:sp>
      <p:sp>
        <p:nvSpPr>
          <p:cNvPr id="176" name="Google Shape;176;p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774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20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SzPts val="500"/>
            </a:pPr>
            <a:fld id="{00000000-1234-1234-1234-123412341234}" type="slidenum">
              <a:rPr lang="en" sz="1467"/>
              <a:pPr>
                <a:buSzPts val="500"/>
              </a:pPr>
              <a:t>4</a:t>
            </a:fld>
            <a:endParaRPr sz="1467"/>
          </a:p>
        </p:txBody>
      </p:sp>
      <p:graphicFrame>
        <p:nvGraphicFramePr>
          <p:cNvPr id="263" name="Google Shape;263;p55"/>
          <p:cNvGraphicFramePr/>
          <p:nvPr>
            <p:extLst>
              <p:ext uri="{D42A27DB-BD31-4B8C-83A1-F6EECF244321}">
                <p14:modId xmlns:p14="http://schemas.microsoft.com/office/powerpoint/2010/main" val="3509885089"/>
              </p:ext>
            </p:extLst>
          </p:nvPr>
        </p:nvGraphicFramePr>
        <p:xfrm>
          <a:off x="94592" y="578070"/>
          <a:ext cx="12023835" cy="6095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07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9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6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23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Timeline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Modules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Description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6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Day 1,2,3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(19</a:t>
                      </a:r>
                      <a:r>
                        <a:rPr lang="en" sz="2400" baseline="300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 </a:t>
                      </a:r>
                      <a:r>
                        <a:rPr lang="en" sz="2400" baseline="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May </a:t>
                      </a: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– 21</a:t>
                      </a:r>
                      <a:r>
                        <a:rPr lang="en" sz="2400" baseline="300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st </a:t>
                      </a:r>
                      <a:r>
                        <a:rPr lang="en" sz="2400" baseline="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May</a:t>
                      </a: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UNIX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GIT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Diagrams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Unix and Git commands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Requirement understanding and diagram design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00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Day 4,5,6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(24</a:t>
                      </a:r>
                      <a:r>
                        <a:rPr lang="en" sz="2400" baseline="300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 </a:t>
                      </a:r>
                      <a:r>
                        <a:rPr lang="en" sz="2400" baseline="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May</a:t>
                      </a: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– 26</a:t>
                      </a:r>
                      <a:r>
                        <a:rPr lang="en" sz="2400" baseline="300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 </a:t>
                      </a:r>
                      <a:r>
                        <a:rPr lang="en" sz="2400" baseline="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May</a:t>
                      </a: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Java 8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Exception Handling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SQL</a:t>
                      </a:r>
                    </a:p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Client Service Model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Ø"/>
                      </a:pP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Developing a POS Application using Java and MySQL.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Java 8 features and collections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6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Day 7,8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(27</a:t>
                      </a:r>
                      <a:r>
                        <a:rPr lang="en-IN" sz="2400" baseline="300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 </a:t>
                      </a:r>
                      <a:r>
                        <a:rPr lang="en-IN" sz="2400" baseline="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May</a:t>
                      </a:r>
                      <a:r>
                        <a:rPr lang="en-I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– 28</a:t>
                      </a:r>
                      <a:r>
                        <a:rPr lang="en-IN" sz="2400" baseline="300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 </a:t>
                      </a:r>
                      <a:r>
                        <a:rPr lang="en-IN" sz="2400" baseline="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May</a:t>
                      </a:r>
                      <a:r>
                        <a:rPr lang="en-I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99999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Jersey </a:t>
                      </a:r>
                    </a:p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99999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 err="1">
                          <a:solidFill>
                            <a:schemeClr val="tx1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DropWizard</a:t>
                      </a: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 </a:t>
                      </a:r>
                      <a:endParaRPr sz="2400" dirty="0">
                        <a:solidFill>
                          <a:schemeClr val="tx1"/>
                        </a:solidFill>
                        <a:latin typeface="EB Garamond Regular"/>
                        <a:ea typeface="EB Garamond Regular"/>
                        <a:cs typeface="EB Garamond Regular"/>
                        <a:sym typeface="EB Garamond Regular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REST API Development using Jersey and </a:t>
                      </a:r>
                      <a:r>
                        <a:rPr lang="en" sz="2400" dirty="0" err="1">
                          <a:solidFill>
                            <a:schemeClr val="tx1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DropWizard</a:t>
                      </a: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 framework</a:t>
                      </a:r>
                      <a:endParaRPr sz="2400" dirty="0">
                        <a:solidFill>
                          <a:schemeClr val="tx1"/>
                        </a:solidFill>
                        <a:latin typeface="EB Garamond Regular"/>
                        <a:ea typeface="EB Garamond Regular"/>
                        <a:cs typeface="EB Garamond Regular"/>
                        <a:sym typeface="EB Garamond Regula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tx1"/>
                        </a:solidFill>
                        <a:latin typeface="EB Garamond Regular"/>
                        <a:ea typeface="EB Garamond Regular"/>
                        <a:cs typeface="EB Garamond Regular"/>
                        <a:sym typeface="EB Garamond Regular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4" name="Google Shape;264;p55"/>
          <p:cNvSpPr txBox="1"/>
          <p:nvPr/>
        </p:nvSpPr>
        <p:spPr>
          <a:xfrm>
            <a:off x="2526660" y="-1"/>
            <a:ext cx="7452491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3067" b="1" dirty="0">
                <a:solidFill>
                  <a:schemeClr val="tx1">
                    <a:lumMod val="50000"/>
                    <a:lumOff val="50000"/>
                  </a:schemeClr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PROJECT FRAMEWORK</a:t>
            </a:r>
            <a:endParaRPr sz="3067" b="1" dirty="0">
              <a:solidFill>
                <a:schemeClr val="tx1">
                  <a:lumMod val="50000"/>
                  <a:lumOff val="50000"/>
                </a:schemeClr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5" name="Google Shape;135;p30">
            <a:extLst>
              <a:ext uri="{FF2B5EF4-FFF2-40B4-BE49-F238E27FC236}">
                <a16:creationId xmlns:a16="http://schemas.microsoft.com/office/drawing/2014/main" id="{F0E05B7D-D758-9246-B38C-11ADA08B3B8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2553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 txBox="1">
            <a:spLocks noGrp="1"/>
          </p:cNvSpPr>
          <p:nvPr>
            <p:ph type="ctrTitle"/>
          </p:nvPr>
        </p:nvSpPr>
        <p:spPr>
          <a:xfrm>
            <a:off x="1346611" y="2759428"/>
            <a:ext cx="7954144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Medium"/>
              <a:buNone/>
            </a:pPr>
            <a:r>
              <a:rPr lang="en-US" sz="2800" dirty="0"/>
              <a:t>  Our next starts</a:t>
            </a:r>
            <a:endParaRPr sz="2800" b="1" dirty="0"/>
          </a:p>
        </p:txBody>
      </p:sp>
      <p:sp>
        <p:nvSpPr>
          <p:cNvPr id="208" name="Google Shape;208;p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209" name="Google Shape;209;p5"/>
          <p:cNvSpPr txBox="1"/>
          <p:nvPr/>
        </p:nvSpPr>
        <p:spPr>
          <a:xfrm>
            <a:off x="6554099" y="3167390"/>
            <a:ext cx="18288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NOW</a:t>
            </a:r>
            <a:endParaRPr sz="2800" b="1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5" name="Google Shape;135;p30">
            <a:extLst>
              <a:ext uri="{FF2B5EF4-FFF2-40B4-BE49-F238E27FC236}">
                <a16:creationId xmlns:a16="http://schemas.microsoft.com/office/drawing/2014/main" id="{8EF5584E-4276-3B40-ACB8-875694A62C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141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/>
          <p:nvPr/>
        </p:nvSpPr>
        <p:spPr>
          <a:xfrm>
            <a:off x="2606562" y="4849422"/>
            <a:ext cx="6736400" cy="755200"/>
          </a:xfrm>
          <a:prstGeom prst="trapezoid">
            <a:avLst>
              <a:gd name="adj" fmla="val 77942"/>
            </a:avLst>
          </a:prstGeom>
          <a:solidFill>
            <a:schemeClr val="accent2">
              <a:lumMod val="75000"/>
            </a:schemeClr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2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345,600 Seconds</a:t>
            </a:r>
            <a:endParaRPr sz="2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" name="Google Shape;129;p30"/>
          <p:cNvSpPr/>
          <p:nvPr/>
        </p:nvSpPr>
        <p:spPr>
          <a:xfrm>
            <a:off x="3307601" y="3977363"/>
            <a:ext cx="5350400" cy="751200"/>
          </a:xfrm>
          <a:prstGeom prst="trapezoid">
            <a:avLst>
              <a:gd name="adj" fmla="val 79447"/>
            </a:avLst>
          </a:prstGeom>
          <a:solidFill>
            <a:schemeClr val="accent2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2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5,760 Minutes</a:t>
            </a:r>
            <a:endParaRPr sz="2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" name="Google Shape;130;p30"/>
          <p:cNvSpPr/>
          <p:nvPr/>
        </p:nvSpPr>
        <p:spPr>
          <a:xfrm>
            <a:off x="4005870" y="3170758"/>
            <a:ext cx="3973600" cy="714800"/>
          </a:xfrm>
          <a:prstGeom prst="trapezoid">
            <a:avLst>
              <a:gd name="adj" fmla="val 80814"/>
            </a:avLst>
          </a:prstGeom>
          <a:solidFill>
            <a:schemeClr val="accent2">
              <a:lumMod val="60000"/>
              <a:lumOff val="40000"/>
            </a:schemeClr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2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96 Hours</a:t>
            </a:r>
            <a:endParaRPr sz="2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" name="Google Shape;131;p30"/>
          <p:cNvSpPr/>
          <p:nvPr/>
        </p:nvSpPr>
        <p:spPr>
          <a:xfrm>
            <a:off x="4654262" y="2341635"/>
            <a:ext cx="2710000" cy="720800"/>
          </a:xfrm>
          <a:prstGeom prst="trapezoid">
            <a:avLst>
              <a:gd name="adj" fmla="val 80134"/>
            </a:avLst>
          </a:prstGeom>
          <a:solidFill>
            <a:schemeClr val="accent2">
              <a:lumMod val="40000"/>
              <a:lumOff val="60000"/>
            </a:schemeClr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2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8 Days</a:t>
            </a:r>
            <a:endParaRPr sz="2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2" name="Google Shape;132;p30"/>
          <p:cNvSpPr/>
          <p:nvPr/>
        </p:nvSpPr>
        <p:spPr>
          <a:xfrm>
            <a:off x="1977562" y="5725473"/>
            <a:ext cx="8030000" cy="756800"/>
          </a:xfrm>
          <a:prstGeom prst="trapezoid">
            <a:avLst>
              <a:gd name="adj" fmla="val 75512"/>
            </a:avLst>
          </a:prstGeom>
          <a:solidFill>
            <a:schemeClr val="accent2">
              <a:lumMod val="50000"/>
            </a:schemeClr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Limitless Knowledge</a:t>
            </a:r>
            <a:endParaRPr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" name="Google Shape;133;p30"/>
          <p:cNvSpPr/>
          <p:nvPr/>
        </p:nvSpPr>
        <p:spPr>
          <a:xfrm>
            <a:off x="5276333" y="1359125"/>
            <a:ext cx="1470000" cy="901600"/>
          </a:xfrm>
          <a:prstGeom prst="triangle">
            <a:avLst>
              <a:gd name="adj" fmla="val 47763"/>
            </a:avLst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333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" name="Google Shape;134;p30"/>
          <p:cNvSpPr txBox="1"/>
          <p:nvPr/>
        </p:nvSpPr>
        <p:spPr>
          <a:xfrm>
            <a:off x="1637500" y="183034"/>
            <a:ext cx="8706400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3733" b="1" dirty="0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Program</a:t>
            </a:r>
            <a:endParaRPr sz="3733" b="1" dirty="0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64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0"/>
          <p:cNvSpPr txBox="1">
            <a:spLocks noGrp="1"/>
          </p:cNvSpPr>
          <p:nvPr>
            <p:ph type="ctrTitle"/>
          </p:nvPr>
        </p:nvSpPr>
        <p:spPr>
          <a:xfrm>
            <a:off x="1724981" y="2719096"/>
            <a:ext cx="2847019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Our Team</a:t>
            </a:r>
            <a:endParaRPr/>
          </a:p>
        </p:txBody>
      </p:sp>
      <p:sp>
        <p:nvSpPr>
          <p:cNvPr id="346" name="Google Shape;346;p1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pic>
        <p:nvPicPr>
          <p:cNvPr id="347" name="Google Shape;347;p1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45" r="11344"/>
          <a:stretch/>
        </p:blipFill>
        <p:spPr>
          <a:xfrm>
            <a:off x="6100354" y="0"/>
            <a:ext cx="6087292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  <p:pic>
        <p:nvPicPr>
          <p:cNvPr id="5" name="Google Shape;135;p30">
            <a:extLst>
              <a:ext uri="{FF2B5EF4-FFF2-40B4-BE49-F238E27FC236}">
                <a16:creationId xmlns:a16="http://schemas.microsoft.com/office/drawing/2014/main" id="{338A8A5A-8772-9645-BA5A-51E5BE2260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6128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/>
          <p:nvPr/>
        </p:nvSpPr>
        <p:spPr>
          <a:xfrm>
            <a:off x="1772367" y="1280000"/>
            <a:ext cx="2010400" cy="2010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2CC"/>
              </a:solidFill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4963764" y="6242487"/>
            <a:ext cx="186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b="1" dirty="0"/>
              <a:t>Kunal</a:t>
            </a:r>
            <a:endParaRPr sz="2400" b="1" dirty="0"/>
          </a:p>
        </p:txBody>
      </p:sp>
      <p:sp>
        <p:nvSpPr>
          <p:cNvPr id="142" name="Google Shape;142;p31"/>
          <p:cNvSpPr txBox="1"/>
          <p:nvPr/>
        </p:nvSpPr>
        <p:spPr>
          <a:xfrm>
            <a:off x="8939551" y="6242487"/>
            <a:ext cx="186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b="1" dirty="0"/>
              <a:t>Praful</a:t>
            </a:r>
            <a:endParaRPr sz="2400" b="1" dirty="0"/>
          </a:p>
        </p:txBody>
      </p:sp>
      <p:sp>
        <p:nvSpPr>
          <p:cNvPr id="143" name="Google Shape;143;p31"/>
          <p:cNvSpPr txBox="1"/>
          <p:nvPr/>
        </p:nvSpPr>
        <p:spPr>
          <a:xfrm>
            <a:off x="937526" y="3151363"/>
            <a:ext cx="186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b="1" dirty="0"/>
              <a:t>Aditya</a:t>
            </a:r>
            <a:endParaRPr sz="2400" b="1" dirty="0"/>
          </a:p>
        </p:txBody>
      </p:sp>
      <p:sp>
        <p:nvSpPr>
          <p:cNvPr id="144" name="Google Shape;144;p31"/>
          <p:cNvSpPr/>
          <p:nvPr/>
        </p:nvSpPr>
        <p:spPr>
          <a:xfrm>
            <a:off x="8793551" y="4074633"/>
            <a:ext cx="2010400" cy="2010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2CC"/>
              </a:solidFill>
            </a:endParaRPr>
          </a:p>
        </p:txBody>
      </p:sp>
      <p:sp>
        <p:nvSpPr>
          <p:cNvPr id="145" name="Google Shape;145;p31"/>
          <p:cNvSpPr txBox="1"/>
          <p:nvPr/>
        </p:nvSpPr>
        <p:spPr>
          <a:xfrm>
            <a:off x="8696632" y="3138906"/>
            <a:ext cx="230899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b="1" dirty="0" err="1"/>
              <a:t>Harshwardhan</a:t>
            </a:r>
            <a:endParaRPr sz="2400" b="1" dirty="0"/>
          </a:p>
        </p:txBody>
      </p:sp>
      <p:sp>
        <p:nvSpPr>
          <p:cNvPr id="146" name="Google Shape;146;p31"/>
          <p:cNvSpPr txBox="1"/>
          <p:nvPr/>
        </p:nvSpPr>
        <p:spPr>
          <a:xfrm>
            <a:off x="913550" y="6242487"/>
            <a:ext cx="186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b="1" dirty="0"/>
              <a:t>Keshav</a:t>
            </a:r>
            <a:endParaRPr sz="2400" b="1" dirty="0"/>
          </a:p>
        </p:txBody>
      </p:sp>
      <p:sp>
        <p:nvSpPr>
          <p:cNvPr id="147" name="Google Shape;147;p31"/>
          <p:cNvSpPr txBox="1"/>
          <p:nvPr/>
        </p:nvSpPr>
        <p:spPr>
          <a:xfrm>
            <a:off x="4963764" y="3310491"/>
            <a:ext cx="186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b="1" dirty="0"/>
              <a:t>Ankit</a:t>
            </a:r>
            <a:endParaRPr sz="2400" b="1" dirty="0"/>
          </a:p>
        </p:txBody>
      </p:sp>
      <p:pic>
        <p:nvPicPr>
          <p:cNvPr id="151" name="Google Shape;1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1"/>
          <p:cNvSpPr txBox="1"/>
          <p:nvPr/>
        </p:nvSpPr>
        <p:spPr>
          <a:xfrm>
            <a:off x="1845750" y="-100027"/>
            <a:ext cx="8706400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3733" b="1" dirty="0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Overview</a:t>
            </a:r>
            <a:endParaRPr sz="3733" b="1" dirty="0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4D1A58-75CA-994D-85EC-4F5001820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27" y="817000"/>
            <a:ext cx="2487994" cy="2345344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46C7C-AD74-9442-BE12-F2FD3133F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204" y="3826502"/>
            <a:ext cx="3188476" cy="2539527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E3B3EC-8F74-1042-ADCD-CBB0DA584F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13" t="16481" r="11261" b="10262"/>
          <a:stretch/>
        </p:blipFill>
        <p:spPr>
          <a:xfrm>
            <a:off x="8696632" y="3936862"/>
            <a:ext cx="2395931" cy="2429167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030323-D98A-8448-947B-1E6303912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9696" y="668938"/>
            <a:ext cx="2463929" cy="2469968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0BF885-390B-4A40-B667-9E203A19E4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9133"/>
          <a:stretch/>
        </p:blipFill>
        <p:spPr>
          <a:xfrm>
            <a:off x="4458545" y="668938"/>
            <a:ext cx="2783015" cy="2621462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16BFFD-448F-0749-BA8A-AFAAAD7B95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4667"/>
          <a:stretch/>
        </p:blipFill>
        <p:spPr>
          <a:xfrm>
            <a:off x="675848" y="3754419"/>
            <a:ext cx="2367304" cy="261161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65135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416" t="6559" r="79844" b="27043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pic>
        <p:nvPicPr>
          <p:cNvPr id="162" name="Google Shape;162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14"/>
          <a:stretch/>
        </p:blipFill>
        <p:spPr>
          <a:xfrm>
            <a:off x="6096200" y="0"/>
            <a:ext cx="6096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163" name="Google Shape;163;p3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000" cy="9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rmAutofit/>
          </a:bodyPr>
          <a:lstStyle/>
          <a:p>
            <a:pPr>
              <a:buClr>
                <a:srgbClr val="000000"/>
              </a:buClr>
              <a:buSzPts val="500"/>
            </a:pPr>
            <a:fld id="{00000000-1234-1234-1234-123412341234}" type="slidenum">
              <a:rPr lang="en"/>
              <a:pPr>
                <a:buClr>
                  <a:srgbClr val="000000"/>
                </a:buClr>
                <a:buSzPts val="500"/>
              </a:pPr>
              <a:t>9</a:t>
            </a:fld>
            <a:endParaRPr/>
          </a:p>
        </p:txBody>
      </p:sp>
      <p:sp>
        <p:nvSpPr>
          <p:cNvPr id="164" name="Google Shape;164;p32"/>
          <p:cNvSpPr txBox="1"/>
          <p:nvPr/>
        </p:nvSpPr>
        <p:spPr>
          <a:xfrm>
            <a:off x="1537117" y="3819290"/>
            <a:ext cx="39544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2000" dirty="0">
                <a:solidFill>
                  <a:schemeClr val="dk1"/>
                </a:solidFill>
              </a:rPr>
              <a:t>Tech Stack</a:t>
            </a:r>
            <a:endParaRPr sz="14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2"/>
          <p:cNvSpPr txBox="1"/>
          <p:nvPr/>
        </p:nvSpPr>
        <p:spPr>
          <a:xfrm>
            <a:off x="1561550" y="2006046"/>
            <a:ext cx="4537233" cy="54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dk1"/>
                </a:solidFill>
              </a:rPr>
              <a:t>Brief overview of the Problem Statement</a:t>
            </a:r>
            <a:endParaRPr lang="en-IN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endParaRPr sz="1467" dirty="0"/>
          </a:p>
          <a:p>
            <a:pPr>
              <a:buClr>
                <a:srgbClr val="000000"/>
              </a:buClr>
              <a:buSzPts val="1400"/>
            </a:pP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66" name="Google Shape;166;p32"/>
          <p:cNvGrpSpPr/>
          <p:nvPr/>
        </p:nvGrpSpPr>
        <p:grpSpPr>
          <a:xfrm>
            <a:off x="356000" y="1388904"/>
            <a:ext cx="6349600" cy="4813008"/>
            <a:chOff x="323565" y="688737"/>
            <a:chExt cx="4883881" cy="4813008"/>
          </a:xfrm>
        </p:grpSpPr>
        <p:sp>
          <p:nvSpPr>
            <p:cNvPr id="167" name="Google Shape;167;p32"/>
            <p:cNvSpPr/>
            <p:nvPr/>
          </p:nvSpPr>
          <p:spPr>
            <a:xfrm>
              <a:off x="323572" y="742634"/>
              <a:ext cx="929400" cy="4890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01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323570" y="1355572"/>
              <a:ext cx="929400" cy="489000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02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323568" y="1967059"/>
              <a:ext cx="929400" cy="489000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03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323568" y="2553322"/>
              <a:ext cx="929400" cy="489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04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323567" y="3170821"/>
              <a:ext cx="929400" cy="489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05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2" name="Google Shape;172;p32"/>
            <p:cNvSpPr/>
            <p:nvPr/>
          </p:nvSpPr>
          <p:spPr>
            <a:xfrm>
              <a:off x="323565" y="3788320"/>
              <a:ext cx="929400" cy="489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06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3" name="Google Shape;173;p32"/>
            <p:cNvSpPr/>
            <p:nvPr/>
          </p:nvSpPr>
          <p:spPr>
            <a:xfrm>
              <a:off x="323565" y="4405820"/>
              <a:ext cx="929400" cy="489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07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4" name="Google Shape;174;p32"/>
            <p:cNvSpPr/>
            <p:nvPr/>
          </p:nvSpPr>
          <p:spPr>
            <a:xfrm>
              <a:off x="323565" y="5012745"/>
              <a:ext cx="929400" cy="4890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08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5" name="Google Shape;175;p32"/>
            <p:cNvSpPr txBox="1"/>
            <p:nvPr/>
          </p:nvSpPr>
          <p:spPr>
            <a:xfrm>
              <a:off x="1253067" y="688737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" sz="2000" dirty="0">
                  <a:solidFill>
                    <a:schemeClr val="dk1"/>
                  </a:solidFill>
                </a:rPr>
                <a:t>Project Goals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2"/>
            <p:cNvSpPr txBox="1"/>
            <p:nvPr/>
          </p:nvSpPr>
          <p:spPr>
            <a:xfrm>
              <a:off x="1250830" y="190401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" sz="2000" dirty="0">
                  <a:solidFill>
                    <a:schemeClr val="dk1"/>
                  </a:solidFill>
                </a:rPr>
                <a:t>Development Cycle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2"/>
            <p:cNvSpPr txBox="1"/>
            <p:nvPr/>
          </p:nvSpPr>
          <p:spPr>
            <a:xfrm>
              <a:off x="1250830" y="2613172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867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Engineering Practices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2"/>
            <p:cNvSpPr txBox="1"/>
            <p:nvPr/>
          </p:nvSpPr>
          <p:spPr>
            <a:xfrm>
              <a:off x="1253134" y="3735106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" sz="2000" dirty="0">
                  <a:solidFill>
                    <a:schemeClr val="dk1"/>
                  </a:solidFill>
                </a:rPr>
                <a:t>Learnings &amp; Challenges 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2"/>
            <p:cNvSpPr txBox="1"/>
            <p:nvPr/>
          </p:nvSpPr>
          <p:spPr>
            <a:xfrm>
              <a:off x="1253117" y="4454658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867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Demo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2"/>
            <p:cNvSpPr txBox="1"/>
            <p:nvPr/>
          </p:nvSpPr>
          <p:spPr>
            <a:xfrm>
              <a:off x="1253146" y="5083043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867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Questions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32"/>
          <p:cNvSpPr txBox="1"/>
          <p:nvPr/>
        </p:nvSpPr>
        <p:spPr>
          <a:xfrm>
            <a:off x="505933" y="315600"/>
            <a:ext cx="5152800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3733" b="1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endParaRPr sz="3733" b="1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1107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622</Words>
  <Application>Microsoft Macintosh PowerPoint</Application>
  <PresentationFormat>Widescreen</PresentationFormat>
  <Paragraphs>245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Calibri Light</vt:lpstr>
      <vt:lpstr>EB Garamond</vt:lpstr>
      <vt:lpstr>EB Garamond Regular</vt:lpstr>
      <vt:lpstr>Poppins</vt:lpstr>
      <vt:lpstr>Poppins Medium</vt:lpstr>
      <vt:lpstr>Roboto</vt:lpstr>
      <vt:lpstr>Times New Roman</vt:lpstr>
      <vt:lpstr>Wingdings</vt:lpstr>
      <vt:lpstr>Office Theme</vt:lpstr>
      <vt:lpstr>PowerPoint Presentation</vt:lpstr>
      <vt:lpstr>Stakeholders</vt:lpstr>
      <vt:lpstr>PowerPoint Presentation</vt:lpstr>
      <vt:lpstr>PowerPoint Presentation</vt:lpstr>
      <vt:lpstr>  Our next starts</vt:lpstr>
      <vt:lpstr>PowerPoint Presentation</vt:lpstr>
      <vt:lpstr>Our Team</vt:lpstr>
      <vt:lpstr>PowerPoint Presentation</vt:lpstr>
      <vt:lpstr>PowerPoint Presentation</vt:lpstr>
      <vt:lpstr>Project Goals</vt:lpstr>
      <vt:lpstr>Problem Statement</vt:lpstr>
      <vt:lpstr>PowerPoint Presentation</vt:lpstr>
      <vt:lpstr>PowerPoint Presentation</vt:lpstr>
      <vt:lpstr>PowerPoint Presentation</vt:lpstr>
      <vt:lpstr>Engineering Practices</vt:lpstr>
      <vt:lpstr>PowerPoint Presentation</vt:lpstr>
      <vt:lpstr>PowerPoint Presentation</vt:lpstr>
      <vt:lpstr>Tech Stack</vt:lpstr>
      <vt:lpstr>PowerPoint Presentation</vt:lpstr>
      <vt:lpstr>Challenges  &amp; Learnings</vt:lpstr>
      <vt:lpstr>PowerPoint Presentation</vt:lpstr>
      <vt:lpstr>CRS Demo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Suraj</dc:creator>
  <cp:lastModifiedBy>Aditya Suraj</cp:lastModifiedBy>
  <cp:revision>26</cp:revision>
  <dcterms:created xsi:type="dcterms:W3CDTF">2021-05-27T17:57:05Z</dcterms:created>
  <dcterms:modified xsi:type="dcterms:W3CDTF">2021-05-28T12:37:12Z</dcterms:modified>
</cp:coreProperties>
</file>